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98" r:id="rId3"/>
    <p:sldId id="294" r:id="rId4"/>
    <p:sldId id="280" r:id="rId5"/>
    <p:sldId id="295" r:id="rId6"/>
    <p:sldId id="296" r:id="rId7"/>
    <p:sldId id="300" r:id="rId8"/>
    <p:sldId id="301" r:id="rId9"/>
    <p:sldId id="302" r:id="rId10"/>
    <p:sldId id="303" r:id="rId11"/>
    <p:sldId id="304" r:id="rId12"/>
    <p:sldId id="257" r:id="rId13"/>
    <p:sldId id="272" r:id="rId14"/>
    <p:sldId id="258" r:id="rId15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ExtraBold" panose="00000900000000000000" pitchFamily="2" charset="0"/>
      <p:bold r:id="rId21"/>
      <p:boldItalic r:id="rId22"/>
    </p:embeddedFont>
    <p:embeddedFont>
      <p:font typeface="Montserrat ExtraLight" panose="000003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CB0797-476E-4C73-9628-27236189090E}">
  <a:tblStyle styleId="{05CB0797-476E-4C73-9628-2723618909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23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gif>
</file>

<file path=ppt/media/image11.png>
</file>

<file path=ppt/media/image12.png>
</file>

<file path=ppt/media/image13.png>
</file>

<file path=ppt/media/image14.png>
</file>

<file path=ppt/media/image15.gif>
</file>

<file path=ppt/media/image16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962c8e87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962c8e87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61520F21-FD08-2154-E8A9-FA175A2A44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>
            <a:extLst>
              <a:ext uri="{FF2B5EF4-FFF2-40B4-BE49-F238E27FC236}">
                <a16:creationId xmlns:a16="http://schemas.microsoft.com/office/drawing/2014/main" id="{7B3E7840-EE4E-C1B6-7157-EC8016747B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>
            <a:extLst>
              <a:ext uri="{FF2B5EF4-FFF2-40B4-BE49-F238E27FC236}">
                <a16:creationId xmlns:a16="http://schemas.microsoft.com/office/drawing/2014/main" id="{62728385-DDB4-873F-AAF9-AC6077AED5D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0915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04AB68F6-51F5-78C5-660C-AA21E384F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>
            <a:extLst>
              <a:ext uri="{FF2B5EF4-FFF2-40B4-BE49-F238E27FC236}">
                <a16:creationId xmlns:a16="http://schemas.microsoft.com/office/drawing/2014/main" id="{A685170E-471F-F473-9EC5-4D7E3F5844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>
            <a:extLst>
              <a:ext uri="{FF2B5EF4-FFF2-40B4-BE49-F238E27FC236}">
                <a16:creationId xmlns:a16="http://schemas.microsoft.com/office/drawing/2014/main" id="{C9A67B87-8E0E-6182-1AD0-DB6C18C2B2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531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d73ef63f95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d73ef63f95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d73ef63f95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d73ef63f95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C34246F3-387D-E3AB-3825-03CF479CB0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>
            <a:extLst>
              <a:ext uri="{FF2B5EF4-FFF2-40B4-BE49-F238E27FC236}">
                <a16:creationId xmlns:a16="http://schemas.microsoft.com/office/drawing/2014/main" id="{060F557B-066A-E4A9-4700-74CCB43BA3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>
            <a:extLst>
              <a:ext uri="{FF2B5EF4-FFF2-40B4-BE49-F238E27FC236}">
                <a16:creationId xmlns:a16="http://schemas.microsoft.com/office/drawing/2014/main" id="{13E241D5-FDD3-D9E7-DC22-43A737FBB8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911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075CADAC-945C-9E83-0FEB-1D9CB5996F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>
            <a:extLst>
              <a:ext uri="{FF2B5EF4-FFF2-40B4-BE49-F238E27FC236}">
                <a16:creationId xmlns:a16="http://schemas.microsoft.com/office/drawing/2014/main" id="{F5CF85F9-0E15-777D-0E21-766BC0BDD2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>
            <a:extLst>
              <a:ext uri="{FF2B5EF4-FFF2-40B4-BE49-F238E27FC236}">
                <a16:creationId xmlns:a16="http://schemas.microsoft.com/office/drawing/2014/main" id="{A895A7BC-16F1-E91C-448E-B884878396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7519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d73ef63f95_0_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d73ef63f95_0_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0F6F1732-6883-8BA9-AD47-59103C8F6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>
            <a:extLst>
              <a:ext uri="{FF2B5EF4-FFF2-40B4-BE49-F238E27FC236}">
                <a16:creationId xmlns:a16="http://schemas.microsoft.com/office/drawing/2014/main" id="{ED96AF30-2268-2302-3EE5-AF8FE523A4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>
            <a:extLst>
              <a:ext uri="{FF2B5EF4-FFF2-40B4-BE49-F238E27FC236}">
                <a16:creationId xmlns:a16="http://schemas.microsoft.com/office/drawing/2014/main" id="{DBF8102B-B1E2-0006-0016-A5F3498FD9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9441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6F1DAF3F-A589-5BF8-2FDD-D036890C7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>
            <a:extLst>
              <a:ext uri="{FF2B5EF4-FFF2-40B4-BE49-F238E27FC236}">
                <a16:creationId xmlns:a16="http://schemas.microsoft.com/office/drawing/2014/main" id="{1A42B6ED-ABF5-0277-6D53-856EC9AD2D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>
            <a:extLst>
              <a:ext uri="{FF2B5EF4-FFF2-40B4-BE49-F238E27FC236}">
                <a16:creationId xmlns:a16="http://schemas.microsoft.com/office/drawing/2014/main" id="{C8646EC7-8246-5D43-61E8-459D8A523B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64071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EE4B9852-67B6-25C3-14EB-0CC0ABAC6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>
            <a:extLst>
              <a:ext uri="{FF2B5EF4-FFF2-40B4-BE49-F238E27FC236}">
                <a16:creationId xmlns:a16="http://schemas.microsoft.com/office/drawing/2014/main" id="{8B393E98-639A-5D39-81D5-BB9C769322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>
            <a:extLst>
              <a:ext uri="{FF2B5EF4-FFF2-40B4-BE49-F238E27FC236}">
                <a16:creationId xmlns:a16="http://schemas.microsoft.com/office/drawing/2014/main" id="{1E990D68-A356-1ECA-37F3-EA511230D7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8207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5FDC9F26-8F52-420A-012E-3AA02FA09D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>
            <a:extLst>
              <a:ext uri="{FF2B5EF4-FFF2-40B4-BE49-F238E27FC236}">
                <a16:creationId xmlns:a16="http://schemas.microsoft.com/office/drawing/2014/main" id="{54EAA842-E809-711A-1E22-C069A9FAB3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>
            <a:extLst>
              <a:ext uri="{FF2B5EF4-FFF2-40B4-BE49-F238E27FC236}">
                <a16:creationId xmlns:a16="http://schemas.microsoft.com/office/drawing/2014/main" id="{95D2DC44-A06B-527E-52DD-4BB1916648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60402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>
          <a:extLst>
            <a:ext uri="{FF2B5EF4-FFF2-40B4-BE49-F238E27FC236}">
              <a16:creationId xmlns:a16="http://schemas.microsoft.com/office/drawing/2014/main" id="{DA71197B-1D43-4F37-7B9D-5DEAC20275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3d42c1dd5_0_79:notes">
            <a:extLst>
              <a:ext uri="{FF2B5EF4-FFF2-40B4-BE49-F238E27FC236}">
                <a16:creationId xmlns:a16="http://schemas.microsoft.com/office/drawing/2014/main" id="{D0A060A7-0244-2981-A410-D049E07498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3d42c1dd5_0_79:notes">
            <a:extLst>
              <a:ext uri="{FF2B5EF4-FFF2-40B4-BE49-F238E27FC236}">
                <a16:creationId xmlns:a16="http://schemas.microsoft.com/office/drawing/2014/main" id="{B3AF7112-7D14-6DAE-4789-B14EB07D39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440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57200" y="1805375"/>
            <a:ext cx="3830100" cy="1356600"/>
          </a:xfrm>
          <a:prstGeom prst="rect">
            <a:avLst/>
          </a:prstGeom>
          <a:effectLst>
            <a:outerShdw blurRad="157163" dist="19050" dir="858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57200" y="4271900"/>
            <a:ext cx="38301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 sz="14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None/>
              <a:defRPr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457200" y="3191625"/>
            <a:ext cx="3830100" cy="464700"/>
          </a:xfrm>
          <a:prstGeom prst="rect">
            <a:avLst/>
          </a:prstGeom>
          <a:effectLst>
            <a:outerShdw blurRad="57150" dist="19050" dir="822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Montserrat ExtraLight"/>
              <a:buNone/>
              <a:defRPr sz="22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ExtraBold"/>
              <a:buNone/>
              <a:defRPr sz="280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gif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gi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Google Shape;53;p13"/>
          <p:cNvCxnSpPr/>
          <p:nvPr/>
        </p:nvCxnSpPr>
        <p:spPr>
          <a:xfrm>
            <a:off x="580150" y="3132425"/>
            <a:ext cx="35091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57200" y="1805375"/>
            <a:ext cx="3830100" cy="135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Bipedal </a:t>
            </a:r>
            <a:r>
              <a:rPr lang="pt-PT" dirty="0" err="1"/>
              <a:t>Walker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57200" y="4271900"/>
            <a:ext cx="38301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Autoria de Francisco Tavares, Rodrigo Batista e Rodrigo Taveira</a:t>
            </a:r>
            <a:endParaRPr dirty="0"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2"/>
          </p:nvPr>
        </p:nvSpPr>
        <p:spPr>
          <a:xfrm>
            <a:off x="457200" y="3252237"/>
            <a:ext cx="3098800" cy="46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/>
              <a:t>Introdução aos Sistemas Inteligentes e Autónomos</a:t>
            </a:r>
            <a:endParaRPr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>
          <a:extLst>
            <a:ext uri="{FF2B5EF4-FFF2-40B4-BE49-F238E27FC236}">
              <a16:creationId xmlns:a16="http://schemas.microsoft.com/office/drawing/2014/main" id="{52239A54-6898-FE13-AA91-08F5019DE1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C2D549BC-5210-1C45-65AB-12D482488765}"/>
              </a:ext>
            </a:extLst>
          </p:cNvPr>
          <p:cNvSpPr txBox="1"/>
          <p:nvPr/>
        </p:nvSpPr>
        <p:spPr>
          <a:xfrm>
            <a:off x="378070" y="414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Conclusão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>
            <a:extLst>
              <a:ext uri="{FF2B5EF4-FFF2-40B4-BE49-F238E27FC236}">
                <a16:creationId xmlns:a16="http://schemas.microsoft.com/office/drawing/2014/main" id="{3251A9B8-0FD3-7358-3CDA-F2F325A055B5}"/>
              </a:ext>
            </a:extLst>
          </p:cNvPr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C0374382-5636-213B-EBF7-1FC54EE86E31}"/>
              </a:ext>
            </a:extLst>
          </p:cNvPr>
          <p:cNvSpPr txBox="1"/>
          <p:nvPr/>
        </p:nvSpPr>
        <p:spPr>
          <a:xfrm>
            <a:off x="283775" y="1158522"/>
            <a:ext cx="7755466" cy="3984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O plano trabalho começou por fazer testes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inciais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para uma primeira abordagem dos algoritmos para 2M de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timesteps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, seguidos de uma segunda fase de testes para os três melhores algoritmos para 20M de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timesteps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. Esta primeira fase foi realizada com o intuito de afunilar o treino dos melhores modelos para o contexto do problema, e não perder muito tempo em correr testes desnecessários em alguns algoritmos.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Depois passámos para uma fase de experimentação, onde inicialmente o principal objetivo era ver como cada forma de alteração influenciava o algoritmo obtido. Depois de recolher as melhores estratégias, fomos testar tanto o TQC como o PPO com as novas recompensas customizada e comparados com os seus modelos originais.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Fomos também testar vários métodos de alteração de ações, entre eles o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ActionNoiseWrapper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e o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ActionSmoothingWrapper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, no algoritmo TQC e comparar os resultados obtidos com o TQC com recompensas customizadas.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Por fim, realizados um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parameter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tuning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no modelo PPO, pelo simples facto de o TQC ser um modelo computacionalmente dispendioso, e comparando este com o PPO com recompensas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costumizadas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 e tirando conclusões dos resultados obtidos.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Em conclusão, acreditamos ter conseguido explorar vários formas diferentes de conseguir melhorar os modelos, mas sobretudo, entender como diferentes estratégias impactam os mesmo.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Com vista num trabalho futuro, gostaríamos de poder realizar treino para um maior numero de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timesteps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, pois acreditamos que alguns modelos poderiam necessitar de mais tempo de treino para se revelar mais robusto. Também alterações no ambiente do </a:t>
            </a:r>
            <a:r>
              <a:rPr lang="pt-PT" sz="1000" dirty="0" err="1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gymansium</a:t>
            </a:r>
            <a:r>
              <a:rPr lang="pt-PT" sz="10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, como adição obstáculos no ar obrigando o Agente a desviar-se por baixo poderiam ser uma boa ideia.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5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649745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>
          <a:extLst>
            <a:ext uri="{FF2B5EF4-FFF2-40B4-BE49-F238E27FC236}">
              <a16:creationId xmlns:a16="http://schemas.microsoft.com/office/drawing/2014/main" id="{ABFBCEF6-E41C-856A-8EB2-28D5D3E65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A9913180-4022-173C-14B2-85D52CE6E1A2}"/>
              </a:ext>
            </a:extLst>
          </p:cNvPr>
          <p:cNvSpPr txBox="1"/>
          <p:nvPr/>
        </p:nvSpPr>
        <p:spPr>
          <a:xfrm>
            <a:off x="378070" y="414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Conclusão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>
            <a:extLst>
              <a:ext uri="{FF2B5EF4-FFF2-40B4-BE49-F238E27FC236}">
                <a16:creationId xmlns:a16="http://schemas.microsoft.com/office/drawing/2014/main" id="{3AB421FC-1A00-2B0C-7E12-E2023418F69F}"/>
              </a:ext>
            </a:extLst>
          </p:cNvPr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D530DE65-150B-8468-6785-8CD9860D98C6}"/>
              </a:ext>
            </a:extLst>
          </p:cNvPr>
          <p:cNvSpPr txBox="1"/>
          <p:nvPr/>
        </p:nvSpPr>
        <p:spPr>
          <a:xfrm>
            <a:off x="283775" y="1056922"/>
            <a:ext cx="7755466" cy="3984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Iniciámos com testes iniciais para 2M de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timesteps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 para selecionar os três melhores algoritmos, focando nos mais promissores (TQC, PPO, SAC).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Realizámos uma segunda fase de testes (20M de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timesteps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) para explorar melhor os modelos mais adequados ao problema.</a:t>
            </a:r>
            <a:endParaRPr lang="pt-PT" sz="1100" dirty="0">
              <a:solidFill>
                <a:schemeClr val="tx1"/>
              </a:solidFill>
              <a:latin typeface="Montserrat" panose="00000500000000000000" pitchFamily="2" charset="0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Avançando para a fase de experimentação, investigámos o impacto de recompensas customizadas no desempenho do TQC e PPO.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  <a:sym typeface="Montserrat"/>
              </a:rPr>
              <a:t> 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Testámos também estratégias de alteração de ações (como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ActionNoiseWrapper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 e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ActionSmoothingWrapper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) no TQC e avaliámos os seus efeitos.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00" dirty="0">
              <a:solidFill>
                <a:schemeClr val="tx1"/>
              </a:solidFill>
              <a:latin typeface="Montserrat" panose="00000500000000000000" pitchFamily="2" charset="0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Implementámos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parameter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tuning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 no PPO devido ao custo computacional elevado do TQC, comparando os resultados com modelos com recompensas customizadas.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00" dirty="0">
              <a:solidFill>
                <a:schemeClr val="tx1"/>
              </a:solidFill>
              <a:latin typeface="Montserrat" panose="00000500000000000000" pitchFamily="2" charset="0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Em conclusão, pensamos ter conseguido identificar diferentes estratégias que impactaram positivamente o desempenho do agente tal como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  <a:sym typeface="Montserrat"/>
              </a:rPr>
              <a:t> as 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recompensas customizadas e ajustes nas ações mostraram-se eficazes para promover modelos mais robustos.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  <a:ea typeface="Montserrat"/>
                <a:cs typeface="Montserrat"/>
                <a:sym typeface="Montserrat"/>
              </a:rPr>
              <a:t>Numa perspetiva futura, gostaríamos de t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reinar os modelos para um número maior de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timesteps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, de forma a permitir que alguns métodos pudessem-se afirmar de melhor forma.</a:t>
            </a:r>
            <a:endParaRPr lang="pt-PT" sz="1100" dirty="0">
              <a:solidFill>
                <a:schemeClr val="tx1"/>
              </a:solidFill>
              <a:latin typeface="Montserrat" panose="00000500000000000000" pitchFamily="2" charset="0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Personalizar o ambiente com novos obstáculos seria também uma ideia, como por exemplo, usando barreiras no ar, para incentivar o algoritmo a baixar e a passar por baixo.</a:t>
            </a:r>
            <a:endParaRPr lang="pt-PT" sz="1100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336724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457200" y="445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Contexto do Problema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/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/>
          <p:cNvSpPr txBox="1"/>
          <p:nvPr/>
        </p:nvSpPr>
        <p:spPr>
          <a:xfrm>
            <a:off x="938500" y="1676775"/>
            <a:ext cx="7172100" cy="23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controlo de agentes robóticos em ambientes complexos é um grande desafio da área da Aprendizagem por Reforço (RL). O ambiente BipedalWalker-v3 (do </a:t>
            </a:r>
            <a:r>
              <a:rPr lang="pt-PT" sz="115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OpenAi</a:t>
            </a: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sz="115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Gym</a:t>
            </a: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) exemplifica este tipo de tarefa, onde um robô bípede precisa de aprender a caminhar sem cair, enfrentando terrenos irregulares e obstáculos.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Nesse contexto, comparar diferentes algoritmos de RL (como o PPO, SAC, TQC, entre outros) usando parâmetros </a:t>
            </a:r>
            <a:r>
              <a:rPr lang="pt-PT" sz="115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default</a:t>
            </a: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é um primeiro passo para perceber quais as técnicas que apresentam melhor desempenho. Posteriormente, personalizações no ambiente (como recompensas customizadas) e ajustes nos </a:t>
            </a:r>
            <a:r>
              <a:rPr lang="pt-PT" sz="115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hiperparâmetros</a:t>
            </a: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podem revelar melhorias adicionais no desempenho, e assim desenvolvendo modelos mais robustos e eficazes neste cenário robótico.</a:t>
            </a:r>
            <a:endParaRPr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8" name="Google Shape;598;p29"/>
          <p:cNvCxnSpPr/>
          <p:nvPr/>
        </p:nvCxnSpPr>
        <p:spPr>
          <a:xfrm>
            <a:off x="474025" y="414025"/>
            <a:ext cx="49383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99" name="Google Shape;599;p29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Plano de trabalho</a:t>
            </a:r>
            <a:endParaRPr dirty="0"/>
          </a:p>
        </p:txBody>
      </p:sp>
      <p:sp>
        <p:nvSpPr>
          <p:cNvPr id="600" name="Google Shape;600;p29"/>
          <p:cNvSpPr txBox="1"/>
          <p:nvPr/>
        </p:nvSpPr>
        <p:spPr>
          <a:xfrm>
            <a:off x="1246404" y="979822"/>
            <a:ext cx="3215216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Testes inicias dos algoritmos</a:t>
            </a:r>
            <a:endParaRPr sz="12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1" name="Google Shape;601;p29"/>
          <p:cNvSpPr txBox="1"/>
          <p:nvPr/>
        </p:nvSpPr>
        <p:spPr>
          <a:xfrm>
            <a:off x="1228219" y="1485053"/>
            <a:ext cx="2715900" cy="731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Começamos por fazer 2 Milhões de </a:t>
            </a:r>
            <a:r>
              <a:rPr lang="pt-PT" sz="11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timesteps</a:t>
            </a: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todos os algoritmos</a:t>
            </a:r>
            <a:endParaRPr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02" name="Google Shape;602;p29"/>
          <p:cNvGrpSpPr/>
          <p:nvPr/>
        </p:nvGrpSpPr>
        <p:grpSpPr>
          <a:xfrm>
            <a:off x="457225" y="1118273"/>
            <a:ext cx="8229933" cy="3624235"/>
            <a:chOff x="457225" y="1118273"/>
            <a:chExt cx="8229933" cy="3624235"/>
          </a:xfrm>
        </p:grpSpPr>
        <p:sp>
          <p:nvSpPr>
            <p:cNvPr id="603" name="Google Shape;603;p29"/>
            <p:cNvSpPr/>
            <p:nvPr/>
          </p:nvSpPr>
          <p:spPr>
            <a:xfrm>
              <a:off x="4572150" y="1123985"/>
              <a:ext cx="32" cy="3612834"/>
            </a:xfrm>
            <a:custGeom>
              <a:avLst/>
              <a:gdLst/>
              <a:ahLst/>
              <a:cxnLst/>
              <a:rect l="l" t="t" r="r" b="b"/>
              <a:pathLst>
                <a:path w="1" h="113007" fill="none" extrusionOk="0">
                  <a:moveTo>
                    <a:pt x="1" y="113006"/>
                  </a:moveTo>
                  <a:lnTo>
                    <a:pt x="1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4" name="Google Shape;604;p29"/>
            <p:cNvGrpSpPr/>
            <p:nvPr/>
          </p:nvGrpSpPr>
          <p:grpSpPr>
            <a:xfrm>
              <a:off x="457225" y="1118273"/>
              <a:ext cx="4227268" cy="1076060"/>
              <a:chOff x="457225" y="1118273"/>
              <a:chExt cx="4227268" cy="1076060"/>
            </a:xfrm>
          </p:grpSpPr>
          <p:sp>
            <p:nvSpPr>
              <p:cNvPr id="605" name="Google Shape;605;p29"/>
              <p:cNvSpPr/>
              <p:nvPr/>
            </p:nvSpPr>
            <p:spPr>
              <a:xfrm>
                <a:off x="457225" y="1118273"/>
                <a:ext cx="3568108" cy="1076060"/>
              </a:xfrm>
              <a:custGeom>
                <a:avLst/>
                <a:gdLst/>
                <a:ahLst/>
                <a:cxnLst/>
                <a:rect l="l" t="t" r="r" b="b"/>
                <a:pathLst>
                  <a:path w="111608" h="27447" fill="none" extrusionOk="0">
                    <a:moveTo>
                      <a:pt x="0" y="0"/>
                    </a:moveTo>
                    <a:lnTo>
                      <a:pt x="111608" y="0"/>
                    </a:lnTo>
                    <a:lnTo>
                      <a:pt x="111608" y="27447"/>
                    </a:lnTo>
                    <a:lnTo>
                      <a:pt x="0" y="27447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9"/>
              <p:cNvSpPr/>
              <p:nvPr/>
            </p:nvSpPr>
            <p:spPr>
              <a:xfrm>
                <a:off x="551827" y="1342308"/>
                <a:ext cx="627987" cy="627987"/>
              </a:xfrm>
              <a:custGeom>
                <a:avLst/>
                <a:gdLst/>
                <a:ahLst/>
                <a:cxnLst/>
                <a:rect l="l" t="t" r="r" b="b"/>
                <a:pathLst>
                  <a:path w="19643" h="19643" extrusionOk="0">
                    <a:moveTo>
                      <a:pt x="9821" y="1"/>
                    </a:moveTo>
                    <a:cubicBezTo>
                      <a:pt x="4391" y="1"/>
                      <a:pt x="0" y="4391"/>
                      <a:pt x="0" y="9822"/>
                    </a:cubicBezTo>
                    <a:cubicBezTo>
                      <a:pt x="0" y="15252"/>
                      <a:pt x="4391" y="19643"/>
                      <a:pt x="9821" y="19643"/>
                    </a:cubicBezTo>
                    <a:cubicBezTo>
                      <a:pt x="15252" y="19643"/>
                      <a:pt x="19642" y="15252"/>
                      <a:pt x="19642" y="9822"/>
                    </a:cubicBezTo>
                    <a:cubicBezTo>
                      <a:pt x="19642" y="4391"/>
                      <a:pt x="15252" y="1"/>
                      <a:pt x="9821" y="1"/>
                    </a:cubicBezTo>
                    <a:close/>
                  </a:path>
                </a:pathLst>
              </a:custGeom>
              <a:solidFill>
                <a:srgbClr val="85D5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500">
                    <a:solidFill>
                      <a:schemeClr val="lt1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01</a:t>
                </a:r>
                <a:endParaRPr sz="250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607" name="Google Shape;607;p29"/>
              <p:cNvSpPr/>
              <p:nvPr/>
            </p:nvSpPr>
            <p:spPr>
              <a:xfrm>
                <a:off x="4459872" y="1551967"/>
                <a:ext cx="224621" cy="208668"/>
              </a:xfrm>
              <a:custGeom>
                <a:avLst/>
                <a:gdLst/>
                <a:ahLst/>
                <a:cxnLst/>
                <a:rect l="l" t="t" r="r" b="b"/>
                <a:pathLst>
                  <a:path w="7026" h="6527" extrusionOk="0">
                    <a:moveTo>
                      <a:pt x="3497" y="0"/>
                    </a:moveTo>
                    <a:cubicBezTo>
                      <a:pt x="1924" y="0"/>
                      <a:pt x="557" y="1135"/>
                      <a:pt x="293" y="2743"/>
                    </a:cubicBezTo>
                    <a:cubicBezTo>
                      <a:pt x="1" y="4532"/>
                      <a:pt x="1204" y="6190"/>
                      <a:pt x="2993" y="6483"/>
                    </a:cubicBezTo>
                    <a:cubicBezTo>
                      <a:pt x="3173" y="6513"/>
                      <a:pt x="3352" y="6527"/>
                      <a:pt x="3529" y="6527"/>
                    </a:cubicBezTo>
                    <a:cubicBezTo>
                      <a:pt x="5102" y="6527"/>
                      <a:pt x="6469" y="5392"/>
                      <a:pt x="6732" y="3784"/>
                    </a:cubicBezTo>
                    <a:cubicBezTo>
                      <a:pt x="7025" y="1995"/>
                      <a:pt x="5822" y="337"/>
                      <a:pt x="4033" y="44"/>
                    </a:cubicBezTo>
                    <a:cubicBezTo>
                      <a:pt x="3853" y="15"/>
                      <a:pt x="3674" y="0"/>
                      <a:pt x="3497" y="0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9"/>
              <p:cNvSpPr/>
              <p:nvPr/>
            </p:nvSpPr>
            <p:spPr>
              <a:xfrm>
                <a:off x="4025304" y="1656285"/>
                <a:ext cx="546879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7106" h="1" fill="none" extrusionOk="0">
                    <a:moveTo>
                      <a:pt x="17106" y="1"/>
                    </a:moveTo>
                    <a:lnTo>
                      <a:pt x="1" y="1"/>
                    </a:lnTo>
                  </a:path>
                </a:pathLst>
              </a:custGeom>
              <a:noFill/>
              <a:ln w="20325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9" name="Google Shape;609;p29"/>
            <p:cNvGrpSpPr/>
            <p:nvPr/>
          </p:nvGrpSpPr>
          <p:grpSpPr>
            <a:xfrm>
              <a:off x="457225" y="3666448"/>
              <a:ext cx="4227268" cy="1076060"/>
              <a:chOff x="457225" y="3666448"/>
              <a:chExt cx="4227268" cy="1076060"/>
            </a:xfrm>
          </p:grpSpPr>
          <p:sp>
            <p:nvSpPr>
              <p:cNvPr id="610" name="Google Shape;610;p29"/>
              <p:cNvSpPr/>
              <p:nvPr/>
            </p:nvSpPr>
            <p:spPr>
              <a:xfrm>
                <a:off x="551827" y="3890508"/>
                <a:ext cx="627987" cy="627955"/>
              </a:xfrm>
              <a:custGeom>
                <a:avLst/>
                <a:gdLst/>
                <a:ahLst/>
                <a:cxnLst/>
                <a:rect l="l" t="t" r="r" b="b"/>
                <a:pathLst>
                  <a:path w="19643" h="19642" extrusionOk="0">
                    <a:moveTo>
                      <a:pt x="9821" y="0"/>
                    </a:moveTo>
                    <a:cubicBezTo>
                      <a:pt x="4391" y="0"/>
                      <a:pt x="0" y="4390"/>
                      <a:pt x="0" y="9821"/>
                    </a:cubicBezTo>
                    <a:cubicBezTo>
                      <a:pt x="0" y="15252"/>
                      <a:pt x="4391" y="19642"/>
                      <a:pt x="9821" y="19642"/>
                    </a:cubicBezTo>
                    <a:cubicBezTo>
                      <a:pt x="15252" y="19642"/>
                      <a:pt x="19642" y="15252"/>
                      <a:pt x="19642" y="9821"/>
                    </a:cubicBezTo>
                    <a:cubicBezTo>
                      <a:pt x="19642" y="4390"/>
                      <a:pt x="15252" y="0"/>
                      <a:pt x="9821" y="0"/>
                    </a:cubicBezTo>
                    <a:close/>
                  </a:path>
                </a:pathLst>
              </a:custGeom>
              <a:solidFill>
                <a:srgbClr val="0097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500">
                    <a:solidFill>
                      <a:schemeClr val="lt1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05</a:t>
                </a:r>
                <a:endParaRPr sz="250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611" name="Google Shape;611;p29"/>
              <p:cNvSpPr/>
              <p:nvPr/>
            </p:nvSpPr>
            <p:spPr>
              <a:xfrm>
                <a:off x="4459872" y="4100136"/>
                <a:ext cx="224621" cy="208700"/>
              </a:xfrm>
              <a:custGeom>
                <a:avLst/>
                <a:gdLst/>
                <a:ahLst/>
                <a:cxnLst/>
                <a:rect l="l" t="t" r="r" b="b"/>
                <a:pathLst>
                  <a:path w="7026" h="6528" extrusionOk="0">
                    <a:moveTo>
                      <a:pt x="3497" y="1"/>
                    </a:moveTo>
                    <a:cubicBezTo>
                      <a:pt x="1924" y="1"/>
                      <a:pt x="557" y="1136"/>
                      <a:pt x="293" y="2744"/>
                    </a:cubicBezTo>
                    <a:cubicBezTo>
                      <a:pt x="1" y="4532"/>
                      <a:pt x="1204" y="6191"/>
                      <a:pt x="2993" y="6483"/>
                    </a:cubicBezTo>
                    <a:cubicBezTo>
                      <a:pt x="3173" y="6513"/>
                      <a:pt x="3352" y="6527"/>
                      <a:pt x="3529" y="6527"/>
                    </a:cubicBezTo>
                    <a:cubicBezTo>
                      <a:pt x="5102" y="6527"/>
                      <a:pt x="6469" y="5392"/>
                      <a:pt x="6732" y="3784"/>
                    </a:cubicBezTo>
                    <a:cubicBezTo>
                      <a:pt x="7025" y="1996"/>
                      <a:pt x="5822" y="337"/>
                      <a:pt x="4033" y="45"/>
                    </a:cubicBezTo>
                    <a:cubicBezTo>
                      <a:pt x="3853" y="15"/>
                      <a:pt x="3674" y="1"/>
                      <a:pt x="3497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9"/>
              <p:cNvSpPr/>
              <p:nvPr/>
            </p:nvSpPr>
            <p:spPr>
              <a:xfrm>
                <a:off x="4025304" y="4204486"/>
                <a:ext cx="546879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7106" h="1" fill="none" extrusionOk="0">
                    <a:moveTo>
                      <a:pt x="17106" y="0"/>
                    </a:moveTo>
                    <a:lnTo>
                      <a:pt x="1" y="0"/>
                    </a:lnTo>
                  </a:path>
                </a:pathLst>
              </a:custGeom>
              <a:noFill/>
              <a:ln w="20325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9"/>
              <p:cNvSpPr/>
              <p:nvPr/>
            </p:nvSpPr>
            <p:spPr>
              <a:xfrm>
                <a:off x="457225" y="3666448"/>
                <a:ext cx="3568108" cy="1076060"/>
              </a:xfrm>
              <a:custGeom>
                <a:avLst/>
                <a:gdLst/>
                <a:ahLst/>
                <a:cxnLst/>
                <a:rect l="l" t="t" r="r" b="b"/>
                <a:pathLst>
                  <a:path w="111608" h="27447" fill="none" extrusionOk="0">
                    <a:moveTo>
                      <a:pt x="0" y="0"/>
                    </a:moveTo>
                    <a:lnTo>
                      <a:pt x="111608" y="0"/>
                    </a:lnTo>
                    <a:lnTo>
                      <a:pt x="111608" y="27447"/>
                    </a:lnTo>
                    <a:lnTo>
                      <a:pt x="0" y="27447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4" name="Google Shape;614;p29"/>
            <p:cNvGrpSpPr/>
            <p:nvPr/>
          </p:nvGrpSpPr>
          <p:grpSpPr>
            <a:xfrm>
              <a:off x="457225" y="2392360"/>
              <a:ext cx="4227268" cy="1076060"/>
              <a:chOff x="457225" y="2392360"/>
              <a:chExt cx="4227268" cy="1076060"/>
            </a:xfrm>
          </p:grpSpPr>
          <p:sp>
            <p:nvSpPr>
              <p:cNvPr id="615" name="Google Shape;615;p29"/>
              <p:cNvSpPr/>
              <p:nvPr/>
            </p:nvSpPr>
            <p:spPr>
              <a:xfrm>
                <a:off x="551827" y="2615897"/>
                <a:ext cx="627987" cy="629010"/>
              </a:xfrm>
              <a:custGeom>
                <a:avLst/>
                <a:gdLst/>
                <a:ahLst/>
                <a:cxnLst/>
                <a:rect l="l" t="t" r="r" b="b"/>
                <a:pathLst>
                  <a:path w="19643" h="19675" extrusionOk="0">
                    <a:moveTo>
                      <a:pt x="9821" y="0"/>
                    </a:moveTo>
                    <a:cubicBezTo>
                      <a:pt x="4391" y="0"/>
                      <a:pt x="0" y="4423"/>
                      <a:pt x="0" y="9854"/>
                    </a:cubicBezTo>
                    <a:cubicBezTo>
                      <a:pt x="0" y="15252"/>
                      <a:pt x="4391" y="19675"/>
                      <a:pt x="9821" y="19675"/>
                    </a:cubicBezTo>
                    <a:cubicBezTo>
                      <a:pt x="15252" y="19675"/>
                      <a:pt x="19642" y="15252"/>
                      <a:pt x="19642" y="9854"/>
                    </a:cubicBezTo>
                    <a:cubicBezTo>
                      <a:pt x="19642" y="4423"/>
                      <a:pt x="15252" y="0"/>
                      <a:pt x="9821" y="0"/>
                    </a:cubicBezTo>
                    <a:close/>
                  </a:path>
                </a:pathLst>
              </a:custGeom>
              <a:solidFill>
                <a:srgbClr val="7890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500">
                    <a:solidFill>
                      <a:schemeClr val="lt1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03</a:t>
                </a:r>
                <a:endParaRPr sz="250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616" name="Google Shape;616;p29"/>
              <p:cNvSpPr/>
              <p:nvPr/>
            </p:nvSpPr>
            <p:spPr>
              <a:xfrm>
                <a:off x="4459872" y="2825556"/>
                <a:ext cx="224621" cy="209659"/>
              </a:xfrm>
              <a:custGeom>
                <a:avLst/>
                <a:gdLst/>
                <a:ahLst/>
                <a:cxnLst/>
                <a:rect l="l" t="t" r="r" b="b"/>
                <a:pathLst>
                  <a:path w="7026" h="6558" extrusionOk="0">
                    <a:moveTo>
                      <a:pt x="3507" y="1"/>
                    </a:moveTo>
                    <a:cubicBezTo>
                      <a:pt x="1930" y="1"/>
                      <a:pt x="557" y="1161"/>
                      <a:pt x="293" y="2743"/>
                    </a:cubicBezTo>
                    <a:cubicBezTo>
                      <a:pt x="1" y="4531"/>
                      <a:pt x="1204" y="6222"/>
                      <a:pt x="2993" y="6515"/>
                    </a:cubicBezTo>
                    <a:cubicBezTo>
                      <a:pt x="3170" y="6544"/>
                      <a:pt x="3345" y="6558"/>
                      <a:pt x="3519" y="6558"/>
                    </a:cubicBezTo>
                    <a:cubicBezTo>
                      <a:pt x="5096" y="6558"/>
                      <a:pt x="6469" y="5398"/>
                      <a:pt x="6732" y="3816"/>
                    </a:cubicBezTo>
                    <a:cubicBezTo>
                      <a:pt x="7025" y="2027"/>
                      <a:pt x="5822" y="336"/>
                      <a:pt x="4033" y="44"/>
                    </a:cubicBezTo>
                    <a:cubicBezTo>
                      <a:pt x="3856" y="15"/>
                      <a:pt x="3680" y="1"/>
                      <a:pt x="3507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9"/>
              <p:cNvSpPr/>
              <p:nvPr/>
            </p:nvSpPr>
            <p:spPr>
              <a:xfrm>
                <a:off x="4025304" y="2930897"/>
                <a:ext cx="546879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7106" h="1" fill="none" extrusionOk="0">
                    <a:moveTo>
                      <a:pt x="17106" y="1"/>
                    </a:moveTo>
                    <a:lnTo>
                      <a:pt x="1" y="1"/>
                    </a:lnTo>
                  </a:path>
                </a:pathLst>
              </a:custGeom>
              <a:noFill/>
              <a:ln w="20325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9"/>
              <p:cNvSpPr/>
              <p:nvPr/>
            </p:nvSpPr>
            <p:spPr>
              <a:xfrm>
                <a:off x="457225" y="2392360"/>
                <a:ext cx="3568108" cy="1076060"/>
              </a:xfrm>
              <a:custGeom>
                <a:avLst/>
                <a:gdLst/>
                <a:ahLst/>
                <a:cxnLst/>
                <a:rect l="l" t="t" r="r" b="b"/>
                <a:pathLst>
                  <a:path w="111608" h="27447" fill="none" extrusionOk="0">
                    <a:moveTo>
                      <a:pt x="0" y="0"/>
                    </a:moveTo>
                    <a:lnTo>
                      <a:pt x="111608" y="0"/>
                    </a:lnTo>
                    <a:lnTo>
                      <a:pt x="111608" y="27447"/>
                    </a:lnTo>
                    <a:lnTo>
                      <a:pt x="0" y="27447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9" name="Google Shape;619;p29"/>
            <p:cNvGrpSpPr/>
            <p:nvPr/>
          </p:nvGrpSpPr>
          <p:grpSpPr>
            <a:xfrm>
              <a:off x="4459872" y="1758184"/>
              <a:ext cx="4227286" cy="1095623"/>
              <a:chOff x="4459872" y="1758184"/>
              <a:chExt cx="4227286" cy="1095623"/>
            </a:xfrm>
          </p:grpSpPr>
          <p:sp>
            <p:nvSpPr>
              <p:cNvPr id="620" name="Google Shape;620;p29"/>
              <p:cNvSpPr/>
              <p:nvPr/>
            </p:nvSpPr>
            <p:spPr>
              <a:xfrm>
                <a:off x="7961418" y="1981708"/>
                <a:ext cx="629042" cy="629010"/>
              </a:xfrm>
              <a:custGeom>
                <a:avLst/>
                <a:gdLst/>
                <a:ahLst/>
                <a:cxnLst/>
                <a:rect l="l" t="t" r="r" b="b"/>
                <a:pathLst>
                  <a:path w="19676" h="19675" extrusionOk="0">
                    <a:moveTo>
                      <a:pt x="9822" y="0"/>
                    </a:moveTo>
                    <a:cubicBezTo>
                      <a:pt x="4391" y="0"/>
                      <a:pt x="1" y="4390"/>
                      <a:pt x="1" y="9821"/>
                    </a:cubicBezTo>
                    <a:cubicBezTo>
                      <a:pt x="1" y="15252"/>
                      <a:pt x="4391" y="19675"/>
                      <a:pt x="9822" y="19675"/>
                    </a:cubicBezTo>
                    <a:cubicBezTo>
                      <a:pt x="15253" y="19675"/>
                      <a:pt x="19675" y="15252"/>
                      <a:pt x="19675" y="9821"/>
                    </a:cubicBezTo>
                    <a:cubicBezTo>
                      <a:pt x="19675" y="4390"/>
                      <a:pt x="15253" y="0"/>
                      <a:pt x="98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500">
                    <a:solidFill>
                      <a:schemeClr val="lt1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02</a:t>
                </a:r>
                <a:endParaRPr sz="250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621" name="Google Shape;621;p29"/>
              <p:cNvSpPr/>
              <p:nvPr/>
            </p:nvSpPr>
            <p:spPr>
              <a:xfrm>
                <a:off x="4459872" y="2189257"/>
                <a:ext cx="224621" cy="208700"/>
              </a:xfrm>
              <a:custGeom>
                <a:avLst/>
                <a:gdLst/>
                <a:ahLst/>
                <a:cxnLst/>
                <a:rect l="l" t="t" r="r" b="b"/>
                <a:pathLst>
                  <a:path w="7026" h="6528" extrusionOk="0">
                    <a:moveTo>
                      <a:pt x="3497" y="1"/>
                    </a:moveTo>
                    <a:cubicBezTo>
                      <a:pt x="1924" y="1"/>
                      <a:pt x="557" y="1136"/>
                      <a:pt x="293" y="2744"/>
                    </a:cubicBezTo>
                    <a:cubicBezTo>
                      <a:pt x="1" y="4500"/>
                      <a:pt x="1204" y="6191"/>
                      <a:pt x="2993" y="6484"/>
                    </a:cubicBezTo>
                    <a:cubicBezTo>
                      <a:pt x="3173" y="6513"/>
                      <a:pt x="3352" y="6527"/>
                      <a:pt x="3529" y="6527"/>
                    </a:cubicBezTo>
                    <a:cubicBezTo>
                      <a:pt x="5102" y="6527"/>
                      <a:pt x="6469" y="5392"/>
                      <a:pt x="6732" y="3784"/>
                    </a:cubicBezTo>
                    <a:cubicBezTo>
                      <a:pt x="7025" y="1996"/>
                      <a:pt x="5822" y="337"/>
                      <a:pt x="4033" y="45"/>
                    </a:cubicBezTo>
                    <a:cubicBezTo>
                      <a:pt x="3853" y="15"/>
                      <a:pt x="3674" y="1"/>
                      <a:pt x="3497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9"/>
              <p:cNvSpPr/>
              <p:nvPr/>
            </p:nvSpPr>
            <p:spPr>
              <a:xfrm>
                <a:off x="4572150" y="2293607"/>
                <a:ext cx="546911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7107" h="1" fill="none" extrusionOk="0">
                    <a:moveTo>
                      <a:pt x="17106" y="0"/>
                    </a:moveTo>
                    <a:lnTo>
                      <a:pt x="1" y="0"/>
                    </a:lnTo>
                  </a:path>
                </a:pathLst>
              </a:custGeom>
              <a:noFill/>
              <a:ln w="20325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9"/>
              <p:cNvSpPr/>
              <p:nvPr/>
            </p:nvSpPr>
            <p:spPr>
              <a:xfrm>
                <a:off x="5119050" y="1758184"/>
                <a:ext cx="3568108" cy="1095623"/>
              </a:xfrm>
              <a:custGeom>
                <a:avLst/>
                <a:gdLst/>
                <a:ahLst/>
                <a:cxnLst/>
                <a:rect l="l" t="t" r="r" b="b"/>
                <a:pathLst>
                  <a:path w="111608" h="27447" fill="none" extrusionOk="0">
                    <a:moveTo>
                      <a:pt x="0" y="0"/>
                    </a:moveTo>
                    <a:lnTo>
                      <a:pt x="111608" y="0"/>
                    </a:lnTo>
                    <a:lnTo>
                      <a:pt x="111608" y="27447"/>
                    </a:lnTo>
                    <a:lnTo>
                      <a:pt x="0" y="27447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4" name="Google Shape;624;p29"/>
            <p:cNvGrpSpPr/>
            <p:nvPr/>
          </p:nvGrpSpPr>
          <p:grpSpPr>
            <a:xfrm>
              <a:off x="4459872" y="3029160"/>
              <a:ext cx="4227286" cy="1076060"/>
              <a:chOff x="4459872" y="3029160"/>
              <a:chExt cx="4227286" cy="1076060"/>
            </a:xfrm>
          </p:grpSpPr>
          <p:sp>
            <p:nvSpPr>
              <p:cNvPr id="625" name="Google Shape;625;p29"/>
              <p:cNvSpPr/>
              <p:nvPr/>
            </p:nvSpPr>
            <p:spPr>
              <a:xfrm>
                <a:off x="7961418" y="3253187"/>
                <a:ext cx="629042" cy="629010"/>
              </a:xfrm>
              <a:custGeom>
                <a:avLst/>
                <a:gdLst/>
                <a:ahLst/>
                <a:cxnLst/>
                <a:rect l="l" t="t" r="r" b="b"/>
                <a:pathLst>
                  <a:path w="19676" h="19675" extrusionOk="0">
                    <a:moveTo>
                      <a:pt x="9822" y="1"/>
                    </a:moveTo>
                    <a:cubicBezTo>
                      <a:pt x="4391" y="1"/>
                      <a:pt x="1" y="4391"/>
                      <a:pt x="1" y="9822"/>
                    </a:cubicBezTo>
                    <a:cubicBezTo>
                      <a:pt x="1" y="15252"/>
                      <a:pt x="4391" y="19675"/>
                      <a:pt x="9822" y="19675"/>
                    </a:cubicBezTo>
                    <a:cubicBezTo>
                      <a:pt x="15253" y="19675"/>
                      <a:pt x="19675" y="15252"/>
                      <a:pt x="19675" y="9822"/>
                    </a:cubicBezTo>
                    <a:cubicBezTo>
                      <a:pt x="19675" y="4391"/>
                      <a:pt x="15253" y="1"/>
                      <a:pt x="9822" y="1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500">
                    <a:solidFill>
                      <a:schemeClr val="lt1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04</a:t>
                </a:r>
                <a:endParaRPr sz="250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626" name="Google Shape;626;p29"/>
              <p:cNvSpPr/>
              <p:nvPr/>
            </p:nvSpPr>
            <p:spPr>
              <a:xfrm>
                <a:off x="4459872" y="3462846"/>
                <a:ext cx="224621" cy="208668"/>
              </a:xfrm>
              <a:custGeom>
                <a:avLst/>
                <a:gdLst/>
                <a:ahLst/>
                <a:cxnLst/>
                <a:rect l="l" t="t" r="r" b="b"/>
                <a:pathLst>
                  <a:path w="7026" h="6527" extrusionOk="0">
                    <a:moveTo>
                      <a:pt x="3497" y="0"/>
                    </a:moveTo>
                    <a:cubicBezTo>
                      <a:pt x="1924" y="0"/>
                      <a:pt x="557" y="1135"/>
                      <a:pt x="293" y="2743"/>
                    </a:cubicBezTo>
                    <a:cubicBezTo>
                      <a:pt x="1" y="4532"/>
                      <a:pt x="1204" y="6223"/>
                      <a:pt x="2993" y="6483"/>
                    </a:cubicBezTo>
                    <a:cubicBezTo>
                      <a:pt x="3173" y="6513"/>
                      <a:pt x="3352" y="6527"/>
                      <a:pt x="3529" y="6527"/>
                    </a:cubicBezTo>
                    <a:cubicBezTo>
                      <a:pt x="5102" y="6527"/>
                      <a:pt x="6469" y="5392"/>
                      <a:pt x="6732" y="3784"/>
                    </a:cubicBezTo>
                    <a:cubicBezTo>
                      <a:pt x="7025" y="2028"/>
                      <a:pt x="5822" y="337"/>
                      <a:pt x="4033" y="44"/>
                    </a:cubicBezTo>
                    <a:cubicBezTo>
                      <a:pt x="3853" y="15"/>
                      <a:pt x="3674" y="0"/>
                      <a:pt x="3497" y="0"/>
                    </a:cubicBezTo>
                    <a:close/>
                  </a:path>
                </a:pathLst>
              </a:custGeom>
              <a:solidFill>
                <a:srgbClr val="FFAB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9"/>
              <p:cNvSpPr/>
              <p:nvPr/>
            </p:nvSpPr>
            <p:spPr>
              <a:xfrm>
                <a:off x="4572150" y="3567164"/>
                <a:ext cx="546911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7107" h="1" fill="none" extrusionOk="0">
                    <a:moveTo>
                      <a:pt x="17106" y="1"/>
                    </a:moveTo>
                    <a:lnTo>
                      <a:pt x="1" y="1"/>
                    </a:lnTo>
                  </a:path>
                </a:pathLst>
              </a:custGeom>
              <a:noFill/>
              <a:ln w="20325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9"/>
              <p:cNvSpPr/>
              <p:nvPr/>
            </p:nvSpPr>
            <p:spPr>
              <a:xfrm>
                <a:off x="5119050" y="3029160"/>
                <a:ext cx="3568108" cy="1076060"/>
              </a:xfrm>
              <a:custGeom>
                <a:avLst/>
                <a:gdLst/>
                <a:ahLst/>
                <a:cxnLst/>
                <a:rect l="l" t="t" r="r" b="b"/>
                <a:pathLst>
                  <a:path w="111608" h="27447" fill="none" extrusionOk="0">
                    <a:moveTo>
                      <a:pt x="0" y="0"/>
                    </a:moveTo>
                    <a:lnTo>
                      <a:pt x="111608" y="0"/>
                    </a:lnTo>
                    <a:lnTo>
                      <a:pt x="111608" y="27447"/>
                    </a:lnTo>
                    <a:lnTo>
                      <a:pt x="0" y="27447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FFAB40"/>
                </a:solidFill>
                <a:prstDash val="solid"/>
                <a:miter lim="325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29" name="Google Shape;629;p29"/>
          <p:cNvSpPr txBox="1"/>
          <p:nvPr/>
        </p:nvSpPr>
        <p:spPr>
          <a:xfrm>
            <a:off x="5376217" y="2891311"/>
            <a:ext cx="3053774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Recompensas Customizadas</a:t>
            </a:r>
            <a:endParaRPr sz="12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0" name="Google Shape;630;p29"/>
          <p:cNvSpPr txBox="1"/>
          <p:nvPr/>
        </p:nvSpPr>
        <p:spPr>
          <a:xfrm>
            <a:off x="5376217" y="3292033"/>
            <a:ext cx="27159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Vamos efetuar recompensas customizadas para verificar como isso afeta a aprendizagem</a:t>
            </a:r>
            <a:endParaRPr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1" name="Google Shape;631;p29"/>
          <p:cNvSpPr txBox="1"/>
          <p:nvPr/>
        </p:nvSpPr>
        <p:spPr>
          <a:xfrm>
            <a:off x="1345145" y="2310338"/>
            <a:ext cx="3192015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Escolha do melhor algoritmo</a:t>
            </a:r>
            <a:endParaRPr sz="12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2" name="Google Shape;632;p29"/>
          <p:cNvSpPr txBox="1"/>
          <p:nvPr/>
        </p:nvSpPr>
        <p:spPr>
          <a:xfrm>
            <a:off x="1292092" y="2744046"/>
            <a:ext cx="27159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Escolhemos o melhor algoritmo dos 3 e avançamos para modificações</a:t>
            </a:r>
            <a:endParaRPr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3" name="Google Shape;633;p29"/>
          <p:cNvSpPr txBox="1"/>
          <p:nvPr/>
        </p:nvSpPr>
        <p:spPr>
          <a:xfrm>
            <a:off x="836908" y="3567164"/>
            <a:ext cx="2769039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Modificar os Parâmetros</a:t>
            </a:r>
            <a:endParaRPr sz="12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4" name="Google Shape;634;p29"/>
          <p:cNvSpPr txBox="1"/>
          <p:nvPr/>
        </p:nvSpPr>
        <p:spPr>
          <a:xfrm>
            <a:off x="1290344" y="3988436"/>
            <a:ext cx="2715900" cy="6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Fizemos mudanças nos parâmetros do modelo para encontrar o melhor conjunto para o problema</a:t>
            </a:r>
            <a:endParaRPr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5" name="Google Shape;635;p29"/>
          <p:cNvSpPr txBox="1"/>
          <p:nvPr/>
        </p:nvSpPr>
        <p:spPr>
          <a:xfrm>
            <a:off x="5079714" y="1719595"/>
            <a:ext cx="3149814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Descartar </a:t>
            </a:r>
            <a:r>
              <a:rPr lang="pt-PT" sz="1200" dirty="0" err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algorimos</a:t>
            </a:r>
            <a:r>
              <a:rPr lang="pt-PT" sz="12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com maus resultados</a:t>
            </a:r>
            <a:endParaRPr sz="12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36" name="Google Shape;636;p29"/>
          <p:cNvSpPr txBox="1"/>
          <p:nvPr/>
        </p:nvSpPr>
        <p:spPr>
          <a:xfrm>
            <a:off x="5270101" y="2074131"/>
            <a:ext cx="2769039" cy="850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Depois escolhemos os 3 que obtiveram melhores resultados e fizemos 20 Milhões de timesteps para estes</a:t>
            </a:r>
            <a:endParaRPr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15"/>
          <p:cNvCxnSpPr/>
          <p:nvPr/>
        </p:nvCxnSpPr>
        <p:spPr>
          <a:xfrm>
            <a:off x="474025" y="414025"/>
            <a:ext cx="49383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Algoritmos Considerados</a:t>
            </a:r>
            <a:endParaRPr dirty="0"/>
          </a:p>
        </p:txBody>
      </p:sp>
      <p:sp>
        <p:nvSpPr>
          <p:cNvPr id="70" name="Google Shape;70;p15"/>
          <p:cNvSpPr/>
          <p:nvPr/>
        </p:nvSpPr>
        <p:spPr>
          <a:xfrm>
            <a:off x="884599" y="1061156"/>
            <a:ext cx="590564" cy="3939822"/>
          </a:xfrm>
          <a:custGeom>
            <a:avLst/>
            <a:gdLst/>
            <a:ahLst/>
            <a:cxnLst/>
            <a:rect l="l" t="t" r="r" b="b"/>
            <a:pathLst>
              <a:path w="20130" h="119251" fill="none" extrusionOk="0">
                <a:moveTo>
                  <a:pt x="10081" y="119250"/>
                </a:moveTo>
                <a:lnTo>
                  <a:pt x="10081" y="119250"/>
                </a:lnTo>
                <a:cubicBezTo>
                  <a:pt x="15610" y="119250"/>
                  <a:pt x="20130" y="114762"/>
                  <a:pt x="20130" y="109202"/>
                </a:cubicBezTo>
                <a:lnTo>
                  <a:pt x="20130" y="10082"/>
                </a:lnTo>
                <a:cubicBezTo>
                  <a:pt x="20130" y="4521"/>
                  <a:pt x="15610" y="1"/>
                  <a:pt x="10081" y="1"/>
                </a:cubicBezTo>
                <a:lnTo>
                  <a:pt x="10081" y="1"/>
                </a:lnTo>
                <a:cubicBezTo>
                  <a:pt x="4521" y="1"/>
                  <a:pt x="0" y="4521"/>
                  <a:pt x="0" y="10082"/>
                </a:cubicBezTo>
                <a:lnTo>
                  <a:pt x="0" y="109202"/>
                </a:lnTo>
                <a:cubicBezTo>
                  <a:pt x="0" y="114762"/>
                  <a:pt x="4521" y="119250"/>
                  <a:pt x="10081" y="119250"/>
                </a:cubicBezTo>
                <a:close/>
              </a:path>
            </a:pathLst>
          </a:custGeom>
          <a:noFill/>
          <a:ln w="20325" cap="flat" cmpd="sng">
            <a:solidFill>
              <a:srgbClr val="FFAB40"/>
            </a:solidFill>
            <a:prstDash val="solid"/>
            <a:miter lim="3251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15"/>
          <p:cNvGrpSpPr/>
          <p:nvPr/>
        </p:nvGrpSpPr>
        <p:grpSpPr>
          <a:xfrm>
            <a:off x="1076349" y="2324688"/>
            <a:ext cx="7183052" cy="676435"/>
            <a:chOff x="1076349" y="2649121"/>
            <a:chExt cx="7183052" cy="676435"/>
          </a:xfrm>
        </p:grpSpPr>
        <p:sp>
          <p:nvSpPr>
            <p:cNvPr id="72" name="Google Shape;72;p15"/>
            <p:cNvSpPr/>
            <p:nvPr/>
          </p:nvSpPr>
          <p:spPr>
            <a:xfrm>
              <a:off x="3554957" y="2729242"/>
              <a:ext cx="4704444" cy="517132"/>
            </a:xfrm>
            <a:custGeom>
              <a:avLst/>
              <a:gdLst/>
              <a:ahLst/>
              <a:cxnLst/>
              <a:rect l="l" t="t" r="r" b="b"/>
              <a:pathLst>
                <a:path w="160356" h="17627" fill="none" extrusionOk="0">
                  <a:moveTo>
                    <a:pt x="160355" y="17627"/>
                  </a:moveTo>
                  <a:lnTo>
                    <a:pt x="1" y="17627"/>
                  </a:lnTo>
                  <a:lnTo>
                    <a:pt x="1" y="1"/>
                  </a:lnTo>
                  <a:lnTo>
                    <a:pt x="160355" y="1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1076349" y="2891126"/>
              <a:ext cx="207064" cy="192425"/>
            </a:xfrm>
            <a:custGeom>
              <a:avLst/>
              <a:gdLst/>
              <a:ahLst/>
              <a:cxnLst/>
              <a:rect l="l" t="t" r="r" b="b"/>
              <a:pathLst>
                <a:path w="7058" h="6559" extrusionOk="0">
                  <a:moveTo>
                    <a:pt x="3519" y="1"/>
                  </a:moveTo>
                  <a:cubicBezTo>
                    <a:pt x="3346" y="1"/>
                    <a:pt x="3170" y="15"/>
                    <a:pt x="2993" y="44"/>
                  </a:cubicBezTo>
                  <a:cubicBezTo>
                    <a:pt x="1236" y="336"/>
                    <a:pt x="1" y="2027"/>
                    <a:pt x="293" y="3816"/>
                  </a:cubicBezTo>
                  <a:cubicBezTo>
                    <a:pt x="557" y="5398"/>
                    <a:pt x="1956" y="6558"/>
                    <a:pt x="3539" y="6558"/>
                  </a:cubicBezTo>
                  <a:cubicBezTo>
                    <a:pt x="3713" y="6558"/>
                    <a:pt x="3889" y="6544"/>
                    <a:pt x="4066" y="6515"/>
                  </a:cubicBezTo>
                  <a:cubicBezTo>
                    <a:pt x="5822" y="6222"/>
                    <a:pt x="7057" y="4531"/>
                    <a:pt x="6765" y="2743"/>
                  </a:cubicBezTo>
                  <a:cubicBezTo>
                    <a:pt x="6501" y="1161"/>
                    <a:pt x="5102" y="1"/>
                    <a:pt x="3519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1188268" y="2980606"/>
              <a:ext cx="2374636" cy="29"/>
            </a:xfrm>
            <a:custGeom>
              <a:avLst/>
              <a:gdLst/>
              <a:ahLst/>
              <a:cxnLst/>
              <a:rect l="l" t="t" r="r" b="b"/>
              <a:pathLst>
                <a:path w="80942" h="1" fill="none" extrusionOk="0">
                  <a:moveTo>
                    <a:pt x="80942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3216285" y="2649121"/>
              <a:ext cx="676435" cy="676435"/>
            </a:xfrm>
            <a:custGeom>
              <a:avLst/>
              <a:gdLst/>
              <a:ahLst/>
              <a:cxnLst/>
              <a:rect l="l" t="t" r="r" b="b"/>
              <a:pathLst>
                <a:path w="23057" h="23057" extrusionOk="0">
                  <a:moveTo>
                    <a:pt x="11545" y="0"/>
                  </a:moveTo>
                  <a:cubicBezTo>
                    <a:pt x="5171" y="0"/>
                    <a:pt x="0" y="5171"/>
                    <a:pt x="0" y="11545"/>
                  </a:cubicBezTo>
                  <a:cubicBezTo>
                    <a:pt x="0" y="17886"/>
                    <a:pt x="5171" y="23057"/>
                    <a:pt x="11545" y="23057"/>
                  </a:cubicBezTo>
                  <a:cubicBezTo>
                    <a:pt x="17886" y="23057"/>
                    <a:pt x="23057" y="17886"/>
                    <a:pt x="23057" y="11545"/>
                  </a:cubicBezTo>
                  <a:cubicBezTo>
                    <a:pt x="23057" y="5171"/>
                    <a:pt x="17886" y="0"/>
                    <a:pt x="11545" y="0"/>
                  </a:cubicBezTo>
                  <a:close/>
                </a:path>
              </a:pathLst>
            </a:custGeom>
            <a:solidFill>
              <a:srgbClr val="0097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03</a:t>
              </a:r>
              <a:endParaRPr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grpSp>
        <p:nvGrpSpPr>
          <p:cNvPr id="76" name="Google Shape;76;p15"/>
          <p:cNvGrpSpPr/>
          <p:nvPr/>
        </p:nvGrpSpPr>
        <p:grpSpPr>
          <a:xfrm>
            <a:off x="1076348" y="2973798"/>
            <a:ext cx="6540004" cy="675496"/>
            <a:chOff x="1076349" y="3312178"/>
            <a:chExt cx="6540004" cy="675496"/>
          </a:xfrm>
        </p:grpSpPr>
        <p:sp>
          <p:nvSpPr>
            <p:cNvPr id="77" name="Google Shape;77;p15"/>
            <p:cNvSpPr/>
            <p:nvPr/>
          </p:nvSpPr>
          <p:spPr>
            <a:xfrm>
              <a:off x="2910969" y="3391360"/>
              <a:ext cx="4705383" cy="517132"/>
            </a:xfrm>
            <a:custGeom>
              <a:avLst/>
              <a:gdLst/>
              <a:ahLst/>
              <a:cxnLst/>
              <a:rect l="l" t="t" r="r" b="b"/>
              <a:pathLst>
                <a:path w="160388" h="17627" fill="none" extrusionOk="0">
                  <a:moveTo>
                    <a:pt x="160388" y="17626"/>
                  </a:moveTo>
                  <a:lnTo>
                    <a:pt x="1" y="17626"/>
                  </a:lnTo>
                  <a:lnTo>
                    <a:pt x="1" y="0"/>
                  </a:lnTo>
                  <a:lnTo>
                    <a:pt x="160388" y="0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1076349" y="3554183"/>
              <a:ext cx="207064" cy="191486"/>
            </a:xfrm>
            <a:custGeom>
              <a:avLst/>
              <a:gdLst/>
              <a:ahLst/>
              <a:cxnLst/>
              <a:rect l="l" t="t" r="r" b="b"/>
              <a:pathLst>
                <a:path w="7058" h="6527" extrusionOk="0">
                  <a:moveTo>
                    <a:pt x="3530" y="0"/>
                  </a:moveTo>
                  <a:cubicBezTo>
                    <a:pt x="3353" y="0"/>
                    <a:pt x="3173" y="14"/>
                    <a:pt x="2993" y="44"/>
                  </a:cubicBezTo>
                  <a:cubicBezTo>
                    <a:pt x="1236" y="337"/>
                    <a:pt x="1" y="1995"/>
                    <a:pt x="293" y="3784"/>
                  </a:cubicBezTo>
                  <a:cubicBezTo>
                    <a:pt x="557" y="5392"/>
                    <a:pt x="1950" y="6527"/>
                    <a:pt x="3528" y="6527"/>
                  </a:cubicBezTo>
                  <a:cubicBezTo>
                    <a:pt x="3706" y="6527"/>
                    <a:pt x="3885" y="6512"/>
                    <a:pt x="4066" y="6483"/>
                  </a:cubicBezTo>
                  <a:cubicBezTo>
                    <a:pt x="5822" y="6190"/>
                    <a:pt x="7057" y="4499"/>
                    <a:pt x="6765" y="2743"/>
                  </a:cubicBezTo>
                  <a:cubicBezTo>
                    <a:pt x="6502" y="1135"/>
                    <a:pt x="5108" y="0"/>
                    <a:pt x="3530" y="0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1180350" y="3649912"/>
              <a:ext cx="1730648" cy="29"/>
            </a:xfrm>
            <a:custGeom>
              <a:avLst/>
              <a:gdLst/>
              <a:ahLst/>
              <a:cxnLst/>
              <a:rect l="l" t="t" r="r" b="b"/>
              <a:pathLst>
                <a:path w="58991" h="1" fill="none" extrusionOk="0">
                  <a:moveTo>
                    <a:pt x="58991" y="0"/>
                  </a:moveTo>
                  <a:lnTo>
                    <a:pt x="0" y="0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2573265" y="3312178"/>
              <a:ext cx="676435" cy="675496"/>
            </a:xfrm>
            <a:custGeom>
              <a:avLst/>
              <a:gdLst/>
              <a:ahLst/>
              <a:cxnLst/>
              <a:rect l="l" t="t" r="r" b="b"/>
              <a:pathLst>
                <a:path w="23057" h="23025" extrusionOk="0">
                  <a:moveTo>
                    <a:pt x="11512" y="0"/>
                  </a:moveTo>
                  <a:cubicBezTo>
                    <a:pt x="5171" y="0"/>
                    <a:pt x="0" y="5138"/>
                    <a:pt x="0" y="11512"/>
                  </a:cubicBezTo>
                  <a:cubicBezTo>
                    <a:pt x="0" y="17886"/>
                    <a:pt x="5171" y="23024"/>
                    <a:pt x="11512" y="23024"/>
                  </a:cubicBezTo>
                  <a:cubicBezTo>
                    <a:pt x="17886" y="23024"/>
                    <a:pt x="23056" y="17886"/>
                    <a:pt x="23056" y="11512"/>
                  </a:cubicBezTo>
                  <a:cubicBezTo>
                    <a:pt x="23056" y="5138"/>
                    <a:pt x="17886" y="0"/>
                    <a:pt x="115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04</a:t>
              </a:r>
              <a:endParaRPr sz="25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grpSp>
        <p:nvGrpSpPr>
          <p:cNvPr id="81" name="Google Shape;81;p15"/>
          <p:cNvGrpSpPr/>
          <p:nvPr/>
        </p:nvGrpSpPr>
        <p:grpSpPr>
          <a:xfrm>
            <a:off x="1109471" y="3633718"/>
            <a:ext cx="7183052" cy="675496"/>
            <a:chOff x="1076349" y="3974267"/>
            <a:chExt cx="7183052" cy="675496"/>
          </a:xfrm>
        </p:grpSpPr>
        <p:sp>
          <p:nvSpPr>
            <p:cNvPr id="82" name="Google Shape;82;p15"/>
            <p:cNvSpPr/>
            <p:nvPr/>
          </p:nvSpPr>
          <p:spPr>
            <a:xfrm>
              <a:off x="3554957" y="4053478"/>
              <a:ext cx="4704444" cy="517103"/>
            </a:xfrm>
            <a:custGeom>
              <a:avLst/>
              <a:gdLst/>
              <a:ahLst/>
              <a:cxnLst/>
              <a:rect l="l" t="t" r="r" b="b"/>
              <a:pathLst>
                <a:path w="160356" h="17626" fill="none" extrusionOk="0">
                  <a:moveTo>
                    <a:pt x="160355" y="17626"/>
                  </a:moveTo>
                  <a:lnTo>
                    <a:pt x="1" y="17626"/>
                  </a:lnTo>
                  <a:lnTo>
                    <a:pt x="1" y="0"/>
                  </a:lnTo>
                  <a:lnTo>
                    <a:pt x="160355" y="0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1076349" y="4216272"/>
              <a:ext cx="207064" cy="191515"/>
            </a:xfrm>
            <a:custGeom>
              <a:avLst/>
              <a:gdLst/>
              <a:ahLst/>
              <a:cxnLst/>
              <a:rect l="l" t="t" r="r" b="b"/>
              <a:pathLst>
                <a:path w="7058" h="6528" extrusionOk="0">
                  <a:moveTo>
                    <a:pt x="3530" y="1"/>
                  </a:moveTo>
                  <a:cubicBezTo>
                    <a:pt x="3353" y="1"/>
                    <a:pt x="3173" y="15"/>
                    <a:pt x="2993" y="44"/>
                  </a:cubicBezTo>
                  <a:cubicBezTo>
                    <a:pt x="1236" y="337"/>
                    <a:pt x="1" y="1996"/>
                    <a:pt x="293" y="3784"/>
                  </a:cubicBezTo>
                  <a:cubicBezTo>
                    <a:pt x="557" y="5392"/>
                    <a:pt x="1950" y="6527"/>
                    <a:pt x="3528" y="6527"/>
                  </a:cubicBezTo>
                  <a:cubicBezTo>
                    <a:pt x="3706" y="6527"/>
                    <a:pt x="3885" y="6513"/>
                    <a:pt x="4066" y="6483"/>
                  </a:cubicBezTo>
                  <a:cubicBezTo>
                    <a:pt x="5822" y="6191"/>
                    <a:pt x="7057" y="4532"/>
                    <a:pt x="6765" y="2744"/>
                  </a:cubicBezTo>
                  <a:cubicBezTo>
                    <a:pt x="6502" y="1135"/>
                    <a:pt x="5108" y="1"/>
                    <a:pt x="3530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1180350" y="4312000"/>
              <a:ext cx="2374636" cy="29"/>
            </a:xfrm>
            <a:custGeom>
              <a:avLst/>
              <a:gdLst/>
              <a:ahLst/>
              <a:cxnLst/>
              <a:rect l="l" t="t" r="r" b="b"/>
              <a:pathLst>
                <a:path w="80942" h="1" fill="none" extrusionOk="0">
                  <a:moveTo>
                    <a:pt x="80942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3216285" y="3974267"/>
              <a:ext cx="676435" cy="675496"/>
            </a:xfrm>
            <a:custGeom>
              <a:avLst/>
              <a:gdLst/>
              <a:ahLst/>
              <a:cxnLst/>
              <a:rect l="l" t="t" r="r" b="b"/>
              <a:pathLst>
                <a:path w="23057" h="23025" extrusionOk="0">
                  <a:moveTo>
                    <a:pt x="11545" y="1"/>
                  </a:moveTo>
                  <a:cubicBezTo>
                    <a:pt x="5171" y="1"/>
                    <a:pt x="0" y="5139"/>
                    <a:pt x="0" y="11513"/>
                  </a:cubicBezTo>
                  <a:cubicBezTo>
                    <a:pt x="0" y="17887"/>
                    <a:pt x="5171" y="23025"/>
                    <a:pt x="11545" y="23025"/>
                  </a:cubicBezTo>
                  <a:cubicBezTo>
                    <a:pt x="17886" y="23025"/>
                    <a:pt x="23057" y="17887"/>
                    <a:pt x="23057" y="11513"/>
                  </a:cubicBezTo>
                  <a:cubicBezTo>
                    <a:pt x="23057" y="5139"/>
                    <a:pt x="17886" y="1"/>
                    <a:pt x="11545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05</a:t>
              </a:r>
              <a:endParaRPr sz="25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</p:grpSp>
      <p:sp>
        <p:nvSpPr>
          <p:cNvPr id="86" name="Google Shape;86;p15"/>
          <p:cNvSpPr txBox="1"/>
          <p:nvPr/>
        </p:nvSpPr>
        <p:spPr>
          <a:xfrm>
            <a:off x="4022977" y="1106287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A2C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7" name="Google Shape;87;p15"/>
          <p:cNvSpPr txBox="1"/>
          <p:nvPr/>
        </p:nvSpPr>
        <p:spPr>
          <a:xfrm>
            <a:off x="5540428" y="1113789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Advantage Actor-Critic</a:t>
            </a:r>
            <a:endParaRPr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8" name="Google Shape;88;p15"/>
          <p:cNvGrpSpPr/>
          <p:nvPr/>
        </p:nvGrpSpPr>
        <p:grpSpPr>
          <a:xfrm>
            <a:off x="1076349" y="1042755"/>
            <a:ext cx="7183052" cy="676435"/>
            <a:chOff x="1076349" y="1324915"/>
            <a:chExt cx="7183052" cy="676435"/>
          </a:xfrm>
        </p:grpSpPr>
        <p:sp>
          <p:nvSpPr>
            <p:cNvPr id="89" name="Google Shape;89;p15"/>
            <p:cNvSpPr/>
            <p:nvPr/>
          </p:nvSpPr>
          <p:spPr>
            <a:xfrm>
              <a:off x="3554957" y="1404097"/>
              <a:ext cx="4704444" cy="517103"/>
            </a:xfrm>
            <a:custGeom>
              <a:avLst/>
              <a:gdLst/>
              <a:ahLst/>
              <a:cxnLst/>
              <a:rect l="l" t="t" r="r" b="b"/>
              <a:pathLst>
                <a:path w="160356" h="17626" fill="none" extrusionOk="0">
                  <a:moveTo>
                    <a:pt x="160355" y="17626"/>
                  </a:moveTo>
                  <a:lnTo>
                    <a:pt x="1" y="17626"/>
                  </a:lnTo>
                  <a:lnTo>
                    <a:pt x="1" y="0"/>
                  </a:lnTo>
                  <a:lnTo>
                    <a:pt x="160355" y="0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1076349" y="1566890"/>
              <a:ext cx="207064" cy="191515"/>
            </a:xfrm>
            <a:custGeom>
              <a:avLst/>
              <a:gdLst/>
              <a:ahLst/>
              <a:cxnLst/>
              <a:rect l="l" t="t" r="r" b="b"/>
              <a:pathLst>
                <a:path w="7058" h="6528" extrusionOk="0">
                  <a:moveTo>
                    <a:pt x="3530" y="1"/>
                  </a:moveTo>
                  <a:cubicBezTo>
                    <a:pt x="3353" y="1"/>
                    <a:pt x="3173" y="15"/>
                    <a:pt x="2993" y="45"/>
                  </a:cubicBezTo>
                  <a:cubicBezTo>
                    <a:pt x="1236" y="337"/>
                    <a:pt x="1" y="2028"/>
                    <a:pt x="293" y="3784"/>
                  </a:cubicBezTo>
                  <a:cubicBezTo>
                    <a:pt x="557" y="5392"/>
                    <a:pt x="1950" y="6527"/>
                    <a:pt x="3528" y="6527"/>
                  </a:cubicBezTo>
                  <a:cubicBezTo>
                    <a:pt x="3706" y="6527"/>
                    <a:pt x="3885" y="6513"/>
                    <a:pt x="4066" y="6483"/>
                  </a:cubicBezTo>
                  <a:cubicBezTo>
                    <a:pt x="5822" y="6223"/>
                    <a:pt x="7057" y="4532"/>
                    <a:pt x="6765" y="2744"/>
                  </a:cubicBezTo>
                  <a:cubicBezTo>
                    <a:pt x="6502" y="1136"/>
                    <a:pt x="5108" y="1"/>
                    <a:pt x="3530" y="1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1180350" y="1662648"/>
              <a:ext cx="2374636" cy="29"/>
            </a:xfrm>
            <a:custGeom>
              <a:avLst/>
              <a:gdLst/>
              <a:ahLst/>
              <a:cxnLst/>
              <a:rect l="l" t="t" r="r" b="b"/>
              <a:pathLst>
                <a:path w="80942" h="1" fill="none" extrusionOk="0">
                  <a:moveTo>
                    <a:pt x="80942" y="0"/>
                  </a:moveTo>
                  <a:lnTo>
                    <a:pt x="0" y="0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3216285" y="1324915"/>
              <a:ext cx="676435" cy="676435"/>
            </a:xfrm>
            <a:custGeom>
              <a:avLst/>
              <a:gdLst/>
              <a:ahLst/>
              <a:cxnLst/>
              <a:rect l="l" t="t" r="r" b="b"/>
              <a:pathLst>
                <a:path w="23057" h="23057" extrusionOk="0">
                  <a:moveTo>
                    <a:pt x="11545" y="0"/>
                  </a:moveTo>
                  <a:cubicBezTo>
                    <a:pt x="5171" y="0"/>
                    <a:pt x="0" y="5171"/>
                    <a:pt x="0" y="11512"/>
                  </a:cubicBezTo>
                  <a:cubicBezTo>
                    <a:pt x="0" y="17886"/>
                    <a:pt x="5171" y="23056"/>
                    <a:pt x="11545" y="23056"/>
                  </a:cubicBezTo>
                  <a:cubicBezTo>
                    <a:pt x="17886" y="23056"/>
                    <a:pt x="23057" y="17886"/>
                    <a:pt x="23057" y="11512"/>
                  </a:cubicBezTo>
                  <a:cubicBezTo>
                    <a:pt x="23057" y="5171"/>
                    <a:pt x="17886" y="0"/>
                    <a:pt x="11545" y="0"/>
                  </a:cubicBezTo>
                  <a:close/>
                </a:path>
              </a:pathLst>
            </a:custGeom>
            <a:solidFill>
              <a:srgbClr val="85D5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01</a:t>
              </a:r>
              <a:endParaRPr sz="25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cxnSp>
          <p:nvCxnSpPr>
            <p:cNvPr id="93" name="Google Shape;93;p15"/>
            <p:cNvCxnSpPr/>
            <p:nvPr/>
          </p:nvCxnSpPr>
          <p:spPr>
            <a:xfrm rot="5400000">
              <a:off x="5208122" y="1663622"/>
              <a:ext cx="271800" cy="0"/>
            </a:xfrm>
            <a:prstGeom prst="straightConnector1">
              <a:avLst/>
            </a:prstGeom>
            <a:noFill/>
            <a:ln w="9525" cap="flat" cmpd="sng">
              <a:solidFill>
                <a:srgbClr val="FFAB4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FFFFFF">
                  <a:alpha val="50000"/>
                </a:srgbClr>
              </a:outerShdw>
            </a:effectLst>
          </p:spPr>
        </p:cxnSp>
      </p:grpSp>
      <p:sp>
        <p:nvSpPr>
          <p:cNvPr id="94" name="Google Shape;94;p15"/>
          <p:cNvSpPr txBox="1"/>
          <p:nvPr/>
        </p:nvSpPr>
        <p:spPr>
          <a:xfrm>
            <a:off x="4204484" y="2418032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PPO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5657296" y="2404754"/>
            <a:ext cx="2821081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Proximal Policy Optimization</a:t>
            </a:r>
            <a:endParaRPr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6" name="Google Shape;96;p15"/>
          <p:cNvCxnSpPr/>
          <p:nvPr/>
        </p:nvCxnSpPr>
        <p:spPr>
          <a:xfrm rot="5400000">
            <a:off x="5208122" y="2662905"/>
            <a:ext cx="2718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7" name="Google Shape;97;p15"/>
          <p:cNvSpPr txBox="1"/>
          <p:nvPr/>
        </p:nvSpPr>
        <p:spPr>
          <a:xfrm>
            <a:off x="4153728" y="3721223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TQC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5540428" y="3730001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Truncated</a:t>
            </a: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Quantile</a:t>
            </a: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Critics</a:t>
            </a:r>
            <a:endParaRPr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9" name="Google Shape;99;p15"/>
          <p:cNvCxnSpPr/>
          <p:nvPr/>
        </p:nvCxnSpPr>
        <p:spPr>
          <a:xfrm rot="5400000">
            <a:off x="5208122" y="4005694"/>
            <a:ext cx="2718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00" name="Google Shape;100;p15"/>
          <p:cNvSpPr txBox="1"/>
          <p:nvPr/>
        </p:nvSpPr>
        <p:spPr>
          <a:xfrm>
            <a:off x="3485783" y="3070450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SAC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5226251" y="3040590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Soft Actor-</a:t>
            </a: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Critic</a:t>
            </a:r>
            <a:endParaRPr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p15"/>
          <p:cNvCxnSpPr/>
          <p:nvPr/>
        </p:nvCxnSpPr>
        <p:spPr>
          <a:xfrm rot="5400000">
            <a:off x="4479605" y="3321491"/>
            <a:ext cx="2718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03" name="Google Shape;103;p15"/>
          <p:cNvSpPr txBox="1"/>
          <p:nvPr/>
        </p:nvSpPr>
        <p:spPr>
          <a:xfrm>
            <a:off x="3489472" y="1748766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ARS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4763077" y="1755938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Augmented</a:t>
            </a: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Random</a:t>
            </a: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Search</a:t>
            </a:r>
            <a:endParaRPr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5" name="Google Shape;105;p15"/>
          <p:cNvGrpSpPr/>
          <p:nvPr/>
        </p:nvGrpSpPr>
        <p:grpSpPr>
          <a:xfrm>
            <a:off x="1076348" y="1682212"/>
            <a:ext cx="6540004" cy="676464"/>
            <a:chOff x="1076349" y="1987003"/>
            <a:chExt cx="6540004" cy="676464"/>
          </a:xfrm>
        </p:grpSpPr>
        <p:sp>
          <p:nvSpPr>
            <p:cNvPr id="106" name="Google Shape;106;p15"/>
            <p:cNvSpPr/>
            <p:nvPr/>
          </p:nvSpPr>
          <p:spPr>
            <a:xfrm>
              <a:off x="2910969" y="2067153"/>
              <a:ext cx="4705383" cy="516164"/>
            </a:xfrm>
            <a:custGeom>
              <a:avLst/>
              <a:gdLst/>
              <a:ahLst/>
              <a:cxnLst/>
              <a:rect l="l" t="t" r="r" b="b"/>
              <a:pathLst>
                <a:path w="160388" h="17594" fill="none" extrusionOk="0">
                  <a:moveTo>
                    <a:pt x="160388" y="17593"/>
                  </a:moveTo>
                  <a:lnTo>
                    <a:pt x="1" y="17593"/>
                  </a:lnTo>
                  <a:lnTo>
                    <a:pt x="1" y="0"/>
                  </a:lnTo>
                  <a:lnTo>
                    <a:pt x="160388" y="0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076349" y="2229038"/>
              <a:ext cx="207064" cy="192395"/>
            </a:xfrm>
            <a:custGeom>
              <a:avLst/>
              <a:gdLst/>
              <a:ahLst/>
              <a:cxnLst/>
              <a:rect l="l" t="t" r="r" b="b"/>
              <a:pathLst>
                <a:path w="7058" h="6558" extrusionOk="0">
                  <a:moveTo>
                    <a:pt x="3519" y="0"/>
                  </a:moveTo>
                  <a:cubicBezTo>
                    <a:pt x="3346" y="0"/>
                    <a:pt x="3170" y="14"/>
                    <a:pt x="2993" y="43"/>
                  </a:cubicBezTo>
                  <a:cubicBezTo>
                    <a:pt x="1236" y="336"/>
                    <a:pt x="1" y="2027"/>
                    <a:pt x="293" y="3815"/>
                  </a:cubicBezTo>
                  <a:cubicBezTo>
                    <a:pt x="557" y="5398"/>
                    <a:pt x="1956" y="6558"/>
                    <a:pt x="3539" y="6558"/>
                  </a:cubicBezTo>
                  <a:cubicBezTo>
                    <a:pt x="3713" y="6558"/>
                    <a:pt x="3889" y="6544"/>
                    <a:pt x="4066" y="6515"/>
                  </a:cubicBezTo>
                  <a:cubicBezTo>
                    <a:pt x="5822" y="6222"/>
                    <a:pt x="7057" y="4531"/>
                    <a:pt x="6765" y="2742"/>
                  </a:cubicBezTo>
                  <a:cubicBezTo>
                    <a:pt x="6501" y="1160"/>
                    <a:pt x="5102" y="0"/>
                    <a:pt x="3519" y="0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180350" y="2324737"/>
              <a:ext cx="1730648" cy="29"/>
            </a:xfrm>
            <a:custGeom>
              <a:avLst/>
              <a:gdLst/>
              <a:ahLst/>
              <a:cxnLst/>
              <a:rect l="l" t="t" r="r" b="b"/>
              <a:pathLst>
                <a:path w="58991" h="1" fill="none" extrusionOk="0">
                  <a:moveTo>
                    <a:pt x="58991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2573265" y="1987003"/>
              <a:ext cx="676435" cy="676464"/>
            </a:xfrm>
            <a:custGeom>
              <a:avLst/>
              <a:gdLst/>
              <a:ahLst/>
              <a:cxnLst/>
              <a:rect l="l" t="t" r="r" b="b"/>
              <a:pathLst>
                <a:path w="23057" h="23058" extrusionOk="0">
                  <a:moveTo>
                    <a:pt x="11512" y="1"/>
                  </a:moveTo>
                  <a:cubicBezTo>
                    <a:pt x="5171" y="1"/>
                    <a:pt x="0" y="5171"/>
                    <a:pt x="0" y="11513"/>
                  </a:cubicBezTo>
                  <a:cubicBezTo>
                    <a:pt x="0" y="17886"/>
                    <a:pt x="5171" y="23057"/>
                    <a:pt x="11512" y="23057"/>
                  </a:cubicBezTo>
                  <a:cubicBezTo>
                    <a:pt x="17886" y="23057"/>
                    <a:pt x="23056" y="17886"/>
                    <a:pt x="23056" y="11513"/>
                  </a:cubicBezTo>
                  <a:cubicBezTo>
                    <a:pt x="23056" y="5171"/>
                    <a:pt x="17886" y="1"/>
                    <a:pt x="11512" y="1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02</a:t>
              </a:r>
              <a:endParaRPr sz="25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cxnSp>
          <p:nvCxnSpPr>
            <p:cNvPr id="110" name="Google Shape;110;p15"/>
            <p:cNvCxnSpPr/>
            <p:nvPr/>
          </p:nvCxnSpPr>
          <p:spPr>
            <a:xfrm rot="5400000">
              <a:off x="4565097" y="2325722"/>
              <a:ext cx="271800" cy="0"/>
            </a:xfrm>
            <a:prstGeom prst="straightConnector1">
              <a:avLst/>
            </a:prstGeom>
            <a:noFill/>
            <a:ln w="9525" cap="flat" cmpd="sng">
              <a:solidFill>
                <a:srgbClr val="FFAB4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FFFFFF">
                  <a:alpha val="50000"/>
                </a:srgbClr>
              </a:outerShdw>
            </a:effectLst>
          </p:spPr>
        </p:cxnSp>
      </p:grpSp>
      <p:grpSp>
        <p:nvGrpSpPr>
          <p:cNvPr id="7" name="Google Shape;105;p15">
            <a:extLst>
              <a:ext uri="{FF2B5EF4-FFF2-40B4-BE49-F238E27FC236}">
                <a16:creationId xmlns:a16="http://schemas.microsoft.com/office/drawing/2014/main" id="{6924E521-999A-BD4B-FC67-D72BEDDEFAB8}"/>
              </a:ext>
            </a:extLst>
          </p:cNvPr>
          <p:cNvGrpSpPr/>
          <p:nvPr/>
        </p:nvGrpSpPr>
        <p:grpSpPr>
          <a:xfrm>
            <a:off x="1109471" y="4304624"/>
            <a:ext cx="6540004" cy="676464"/>
            <a:chOff x="1076349" y="1987003"/>
            <a:chExt cx="6540004" cy="676464"/>
          </a:xfrm>
        </p:grpSpPr>
        <p:sp>
          <p:nvSpPr>
            <p:cNvPr id="8" name="Google Shape;106;p15">
              <a:extLst>
                <a:ext uri="{FF2B5EF4-FFF2-40B4-BE49-F238E27FC236}">
                  <a16:creationId xmlns:a16="http://schemas.microsoft.com/office/drawing/2014/main" id="{9AF96585-AFA0-BC87-297E-556EAB36CB07}"/>
                </a:ext>
              </a:extLst>
            </p:cNvPr>
            <p:cNvSpPr/>
            <p:nvPr/>
          </p:nvSpPr>
          <p:spPr>
            <a:xfrm>
              <a:off x="2910969" y="2067153"/>
              <a:ext cx="4705383" cy="516164"/>
            </a:xfrm>
            <a:custGeom>
              <a:avLst/>
              <a:gdLst/>
              <a:ahLst/>
              <a:cxnLst/>
              <a:rect l="l" t="t" r="r" b="b"/>
              <a:pathLst>
                <a:path w="160388" h="17594" fill="none" extrusionOk="0">
                  <a:moveTo>
                    <a:pt x="160388" y="17593"/>
                  </a:moveTo>
                  <a:lnTo>
                    <a:pt x="1" y="17593"/>
                  </a:lnTo>
                  <a:lnTo>
                    <a:pt x="1" y="0"/>
                  </a:lnTo>
                  <a:lnTo>
                    <a:pt x="160388" y="0"/>
                  </a:lnTo>
                  <a:close/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7;p15">
              <a:extLst>
                <a:ext uri="{FF2B5EF4-FFF2-40B4-BE49-F238E27FC236}">
                  <a16:creationId xmlns:a16="http://schemas.microsoft.com/office/drawing/2014/main" id="{73934635-0775-51EF-EA99-C4C5AB752A8A}"/>
                </a:ext>
              </a:extLst>
            </p:cNvPr>
            <p:cNvSpPr/>
            <p:nvPr/>
          </p:nvSpPr>
          <p:spPr>
            <a:xfrm>
              <a:off x="1076349" y="2229038"/>
              <a:ext cx="207064" cy="192395"/>
            </a:xfrm>
            <a:custGeom>
              <a:avLst/>
              <a:gdLst/>
              <a:ahLst/>
              <a:cxnLst/>
              <a:rect l="l" t="t" r="r" b="b"/>
              <a:pathLst>
                <a:path w="7058" h="6558" extrusionOk="0">
                  <a:moveTo>
                    <a:pt x="3519" y="0"/>
                  </a:moveTo>
                  <a:cubicBezTo>
                    <a:pt x="3346" y="0"/>
                    <a:pt x="3170" y="14"/>
                    <a:pt x="2993" y="43"/>
                  </a:cubicBezTo>
                  <a:cubicBezTo>
                    <a:pt x="1236" y="336"/>
                    <a:pt x="1" y="2027"/>
                    <a:pt x="293" y="3815"/>
                  </a:cubicBezTo>
                  <a:cubicBezTo>
                    <a:pt x="557" y="5398"/>
                    <a:pt x="1956" y="6558"/>
                    <a:pt x="3539" y="6558"/>
                  </a:cubicBezTo>
                  <a:cubicBezTo>
                    <a:pt x="3713" y="6558"/>
                    <a:pt x="3889" y="6544"/>
                    <a:pt x="4066" y="6515"/>
                  </a:cubicBezTo>
                  <a:cubicBezTo>
                    <a:pt x="5822" y="6222"/>
                    <a:pt x="7057" y="4531"/>
                    <a:pt x="6765" y="2742"/>
                  </a:cubicBezTo>
                  <a:cubicBezTo>
                    <a:pt x="6501" y="1160"/>
                    <a:pt x="5102" y="0"/>
                    <a:pt x="3519" y="0"/>
                  </a:cubicBezTo>
                  <a:close/>
                </a:path>
              </a:pathLst>
            </a:custGeom>
            <a:solidFill>
              <a:srgbClr val="FF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8;p15">
              <a:extLst>
                <a:ext uri="{FF2B5EF4-FFF2-40B4-BE49-F238E27FC236}">
                  <a16:creationId xmlns:a16="http://schemas.microsoft.com/office/drawing/2014/main" id="{9D93768A-A27B-EF60-2C25-D56EA2928F74}"/>
                </a:ext>
              </a:extLst>
            </p:cNvPr>
            <p:cNvSpPr/>
            <p:nvPr/>
          </p:nvSpPr>
          <p:spPr>
            <a:xfrm>
              <a:off x="1180350" y="2324737"/>
              <a:ext cx="1730648" cy="29"/>
            </a:xfrm>
            <a:custGeom>
              <a:avLst/>
              <a:gdLst/>
              <a:ahLst/>
              <a:cxnLst/>
              <a:rect l="l" t="t" r="r" b="b"/>
              <a:pathLst>
                <a:path w="58991" h="1" fill="none" extrusionOk="0">
                  <a:moveTo>
                    <a:pt x="58991" y="1"/>
                  </a:moveTo>
                  <a:lnTo>
                    <a:pt x="0" y="1"/>
                  </a:lnTo>
                </a:path>
              </a:pathLst>
            </a:custGeom>
            <a:noFill/>
            <a:ln w="20325" cap="flat" cmpd="sng">
              <a:solidFill>
                <a:srgbClr val="FFAB40"/>
              </a:solidFill>
              <a:prstDash val="solid"/>
              <a:miter lim="3251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9;p15">
              <a:extLst>
                <a:ext uri="{FF2B5EF4-FFF2-40B4-BE49-F238E27FC236}">
                  <a16:creationId xmlns:a16="http://schemas.microsoft.com/office/drawing/2014/main" id="{A521A7BF-3A53-A3FE-3819-58C2BDB8E969}"/>
                </a:ext>
              </a:extLst>
            </p:cNvPr>
            <p:cNvSpPr/>
            <p:nvPr/>
          </p:nvSpPr>
          <p:spPr>
            <a:xfrm>
              <a:off x="2573265" y="1987003"/>
              <a:ext cx="676435" cy="676464"/>
            </a:xfrm>
            <a:custGeom>
              <a:avLst/>
              <a:gdLst/>
              <a:ahLst/>
              <a:cxnLst/>
              <a:rect l="l" t="t" r="r" b="b"/>
              <a:pathLst>
                <a:path w="23057" h="23058" extrusionOk="0">
                  <a:moveTo>
                    <a:pt x="11512" y="1"/>
                  </a:moveTo>
                  <a:cubicBezTo>
                    <a:pt x="5171" y="1"/>
                    <a:pt x="0" y="5171"/>
                    <a:pt x="0" y="11513"/>
                  </a:cubicBezTo>
                  <a:cubicBezTo>
                    <a:pt x="0" y="17886"/>
                    <a:pt x="5171" y="23057"/>
                    <a:pt x="11512" y="23057"/>
                  </a:cubicBezTo>
                  <a:cubicBezTo>
                    <a:pt x="17886" y="23057"/>
                    <a:pt x="23056" y="17886"/>
                    <a:pt x="23056" y="11513"/>
                  </a:cubicBezTo>
                  <a:cubicBezTo>
                    <a:pt x="23056" y="5171"/>
                    <a:pt x="17886" y="1"/>
                    <a:pt x="11512" y="1"/>
                  </a:cubicBezTo>
                  <a:close/>
                </a:path>
              </a:pathLst>
            </a:custGeom>
            <a:solidFill>
              <a:srgbClr val="7890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500" dirty="0">
                  <a:solidFill>
                    <a:schemeClr val="lt1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rPr>
                <a:t>06</a:t>
              </a:r>
              <a:endParaRPr sz="25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endParaRPr>
            </a:p>
          </p:txBody>
        </p:sp>
        <p:cxnSp>
          <p:nvCxnSpPr>
            <p:cNvPr id="12" name="Google Shape;110;p15">
              <a:extLst>
                <a:ext uri="{FF2B5EF4-FFF2-40B4-BE49-F238E27FC236}">
                  <a16:creationId xmlns:a16="http://schemas.microsoft.com/office/drawing/2014/main" id="{59CEF262-176B-C0A8-F643-1BC7EB84A645}"/>
                </a:ext>
              </a:extLst>
            </p:cNvPr>
            <p:cNvCxnSpPr/>
            <p:nvPr/>
          </p:nvCxnSpPr>
          <p:spPr>
            <a:xfrm rot="5400000">
              <a:off x="4565097" y="2325722"/>
              <a:ext cx="271800" cy="0"/>
            </a:xfrm>
            <a:prstGeom prst="straightConnector1">
              <a:avLst/>
            </a:prstGeom>
            <a:noFill/>
            <a:ln w="9525" cap="flat" cmpd="sng">
              <a:solidFill>
                <a:srgbClr val="FFAB4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7150" dist="19050" dir="5400000" algn="bl" rotWithShape="0">
                <a:srgbClr val="FFFFFF">
                  <a:alpha val="50000"/>
                </a:srgbClr>
              </a:outerShdw>
            </a:effectLst>
          </p:spPr>
        </p:cxnSp>
      </p:grpSp>
      <p:sp>
        <p:nvSpPr>
          <p:cNvPr id="13" name="Google Shape;97;p15">
            <a:extLst>
              <a:ext uri="{FF2B5EF4-FFF2-40B4-BE49-F238E27FC236}">
                <a16:creationId xmlns:a16="http://schemas.microsoft.com/office/drawing/2014/main" id="{13458137-A96B-86C2-71B7-9366428A4C6A}"/>
              </a:ext>
            </a:extLst>
          </p:cNvPr>
          <p:cNvSpPr txBox="1"/>
          <p:nvPr/>
        </p:nvSpPr>
        <p:spPr>
          <a:xfrm>
            <a:off x="3601950" y="4370094"/>
            <a:ext cx="1480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TRPO</a:t>
            </a:r>
            <a:endParaRPr sz="18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" name="Google Shape;98;p15">
            <a:extLst>
              <a:ext uri="{FF2B5EF4-FFF2-40B4-BE49-F238E27FC236}">
                <a16:creationId xmlns:a16="http://schemas.microsoft.com/office/drawing/2014/main" id="{BFF88A44-217B-01B1-3384-85E0E08614F3}"/>
              </a:ext>
            </a:extLst>
          </p:cNvPr>
          <p:cNvSpPr txBox="1"/>
          <p:nvPr/>
        </p:nvSpPr>
        <p:spPr>
          <a:xfrm>
            <a:off x="4808677" y="4378227"/>
            <a:ext cx="2840797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Trust </a:t>
            </a: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Region</a:t>
            </a: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Policy</a:t>
            </a: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Optimization</a:t>
            </a:r>
            <a:endParaRPr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>
          <a:extLst>
            <a:ext uri="{FF2B5EF4-FFF2-40B4-BE49-F238E27FC236}">
              <a16:creationId xmlns:a16="http://schemas.microsoft.com/office/drawing/2014/main" id="{1D1D7CD8-88BD-3740-0ECE-1723BF856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C30C4904-AE67-9BBB-EFFB-AEA9D68FDD6F}"/>
              </a:ext>
            </a:extLst>
          </p:cNvPr>
          <p:cNvSpPr txBox="1"/>
          <p:nvPr/>
        </p:nvSpPr>
        <p:spPr>
          <a:xfrm>
            <a:off x="457200" y="445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Descrição do Ambiente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>
            <a:extLst>
              <a:ext uri="{FF2B5EF4-FFF2-40B4-BE49-F238E27FC236}">
                <a16:creationId xmlns:a16="http://schemas.microsoft.com/office/drawing/2014/main" id="{D9B74619-DF76-4EC8-90A8-6CC8291749D0}"/>
              </a:ext>
            </a:extLst>
          </p:cNvPr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8F8781E6-49D6-CD48-4656-F8C80D267187}"/>
              </a:ext>
            </a:extLst>
          </p:cNvPr>
          <p:cNvSpPr txBox="1"/>
          <p:nvPr/>
        </p:nvSpPr>
        <p:spPr>
          <a:xfrm>
            <a:off x="149983" y="1072541"/>
            <a:ext cx="4988074" cy="3592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Estados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ambiente fornece um vetor de observação contínuo que inclui: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Ângulos e posições dos membros do robô (articulações da anca e joelhos)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Velocidades lineares e angulares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Pontos de contacto com o solo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Características do terreno à frente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Todos os valores são numéricos e contínuos, resultando num espaço de observação multidimensional.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pt-PT" sz="1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Perceções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cada instância de tempo, o agente recebe um </a:t>
            </a:r>
            <a:r>
              <a:rPr lang="pt-PT" sz="115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update</a:t>
            </a: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do estado: posição, orientação do corpo e informações do terreno próximo.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Agente não possui informação futura ou histórico direto, tem de deduzir condições futuras a partir da perceção atual e estratégias.</a:t>
            </a: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81419399-6482-82F1-38E4-5E87A105CB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1728" y="953104"/>
            <a:ext cx="2402843" cy="35920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ADA4F1-8AF2-0197-FB8C-5860D90A6327}"/>
              </a:ext>
            </a:extLst>
          </p:cNvPr>
          <p:cNvSpPr txBox="1"/>
          <p:nvPr/>
        </p:nvSpPr>
        <p:spPr>
          <a:xfrm>
            <a:off x="6476177" y="4664608"/>
            <a:ext cx="17915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Vetor de Observação</a:t>
            </a:r>
            <a:endParaRPr lang="en-GB" sz="11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721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>
          <a:extLst>
            <a:ext uri="{FF2B5EF4-FFF2-40B4-BE49-F238E27FC236}">
              <a16:creationId xmlns:a16="http://schemas.microsoft.com/office/drawing/2014/main" id="{30B96E97-447F-A7E0-6AC8-C55683A38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42AE97AC-D650-7EEA-C31A-99B35F2FD0F9}"/>
              </a:ext>
            </a:extLst>
          </p:cNvPr>
          <p:cNvSpPr txBox="1"/>
          <p:nvPr/>
        </p:nvSpPr>
        <p:spPr>
          <a:xfrm>
            <a:off x="457200" y="445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Descrição do Ambiente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>
            <a:extLst>
              <a:ext uri="{FF2B5EF4-FFF2-40B4-BE49-F238E27FC236}">
                <a16:creationId xmlns:a16="http://schemas.microsoft.com/office/drawing/2014/main" id="{4FE34419-2429-93C5-1A1F-B1AE7F945187}"/>
              </a:ext>
            </a:extLst>
          </p:cNvPr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93A5DCDD-FF10-33F3-056A-FC0BD8922059}"/>
              </a:ext>
            </a:extLst>
          </p:cNvPr>
          <p:cNvSpPr txBox="1"/>
          <p:nvPr/>
        </p:nvSpPr>
        <p:spPr>
          <a:xfrm>
            <a:off x="135467" y="982133"/>
            <a:ext cx="7755466" cy="3984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Ações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Agente escolhe valores contínuos a aplicar em cada articulação. Existem quatro dimensões de ação correspondentes a duas posições da anca e dois joelhos.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As ações são normalizadas num intervalo [-1,1], sendo depois convertidos nos valores adequados de força pelo ambiente.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Recompensas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ambiente incentiva o progresso em frente. Sendo as recompensas: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Recompensa positiva pelo avanço horizontal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Penalização por queda ou fim prematuro do episódio 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episódio termina se o robô cair, após um numero máximo de passos ou quando o Agente chegue ao fim do percurso.</a:t>
            </a:r>
          </a:p>
        </p:txBody>
      </p:sp>
      <p:pic>
        <p:nvPicPr>
          <p:cNvPr id="3" name="Picture 2" descr="A diagram of a step&#10;&#10;Description automatically generated">
            <a:extLst>
              <a:ext uri="{FF2B5EF4-FFF2-40B4-BE49-F238E27FC236}">
                <a16:creationId xmlns:a16="http://schemas.microsoft.com/office/drawing/2014/main" id="{3DD3E93D-8102-CBB9-E138-6F48EA00E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34" y="2075743"/>
            <a:ext cx="3755981" cy="1383201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B7C3AF6-A21D-A6BC-6B8E-897B6BCE3B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2552" y="2075744"/>
            <a:ext cx="2911310" cy="138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433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79" name="Google Shape;879;p37"/>
          <p:cNvCxnSpPr/>
          <p:nvPr/>
        </p:nvCxnSpPr>
        <p:spPr>
          <a:xfrm>
            <a:off x="474025" y="414025"/>
            <a:ext cx="49383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80" name="Google Shape;880;p3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7997400" cy="47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Algoritmos considerados</a:t>
            </a:r>
            <a:endParaRPr dirty="0"/>
          </a:p>
        </p:txBody>
      </p:sp>
      <p:sp>
        <p:nvSpPr>
          <p:cNvPr id="881" name="Google Shape;881;p37"/>
          <p:cNvSpPr/>
          <p:nvPr/>
        </p:nvSpPr>
        <p:spPr>
          <a:xfrm>
            <a:off x="4477685" y="1665021"/>
            <a:ext cx="188631" cy="175234"/>
          </a:xfrm>
          <a:custGeom>
            <a:avLst/>
            <a:gdLst/>
            <a:ahLst/>
            <a:cxnLst/>
            <a:rect l="l" t="t" r="r" b="b"/>
            <a:pathLst>
              <a:path w="7026" h="6527" extrusionOk="0">
                <a:moveTo>
                  <a:pt x="3497" y="0"/>
                </a:moveTo>
                <a:cubicBezTo>
                  <a:pt x="1924" y="0"/>
                  <a:pt x="557" y="1135"/>
                  <a:pt x="293" y="2743"/>
                </a:cubicBezTo>
                <a:cubicBezTo>
                  <a:pt x="1" y="4532"/>
                  <a:pt x="1204" y="6190"/>
                  <a:pt x="2993" y="6483"/>
                </a:cubicBezTo>
                <a:cubicBezTo>
                  <a:pt x="3173" y="6512"/>
                  <a:pt x="3352" y="6527"/>
                  <a:pt x="3529" y="6527"/>
                </a:cubicBezTo>
                <a:cubicBezTo>
                  <a:pt x="5102" y="6527"/>
                  <a:pt x="6469" y="5392"/>
                  <a:pt x="6732" y="3784"/>
                </a:cubicBezTo>
                <a:cubicBezTo>
                  <a:pt x="7025" y="1995"/>
                  <a:pt x="5822" y="337"/>
                  <a:pt x="4033" y="44"/>
                </a:cubicBezTo>
                <a:cubicBezTo>
                  <a:pt x="3853" y="14"/>
                  <a:pt x="3674" y="0"/>
                  <a:pt x="3497" y="0"/>
                </a:cubicBezTo>
                <a:close/>
              </a:path>
            </a:pathLst>
          </a:custGeom>
          <a:solidFill>
            <a:srgbClr val="FFAB4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7"/>
          <p:cNvSpPr/>
          <p:nvPr/>
        </p:nvSpPr>
        <p:spPr>
          <a:xfrm flipV="1">
            <a:off x="1379747" y="1719726"/>
            <a:ext cx="6297733" cy="45719"/>
          </a:xfrm>
          <a:custGeom>
            <a:avLst/>
            <a:gdLst/>
            <a:ahLst/>
            <a:cxnLst/>
            <a:rect l="l" t="t" r="r" b="b"/>
            <a:pathLst>
              <a:path w="185948" h="1" fill="none" extrusionOk="0">
                <a:moveTo>
                  <a:pt x="0" y="0"/>
                </a:moveTo>
                <a:lnTo>
                  <a:pt x="185948" y="0"/>
                </a:lnTo>
              </a:path>
            </a:pathLst>
          </a:custGeom>
          <a:noFill/>
          <a:ln w="20325" cap="flat" cmpd="sng">
            <a:solidFill>
              <a:srgbClr val="FFAB40"/>
            </a:solidFill>
            <a:prstDash val="solid"/>
            <a:miter lim="3251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7"/>
          <p:cNvSpPr/>
          <p:nvPr/>
        </p:nvSpPr>
        <p:spPr>
          <a:xfrm>
            <a:off x="7044478" y="1259847"/>
            <a:ext cx="1090492" cy="1090492"/>
          </a:xfrm>
          <a:custGeom>
            <a:avLst/>
            <a:gdLst/>
            <a:ahLst/>
            <a:cxnLst/>
            <a:rect l="l" t="t" r="r" b="b"/>
            <a:pathLst>
              <a:path w="40618" h="40618" extrusionOk="0">
                <a:moveTo>
                  <a:pt x="20326" y="0"/>
                </a:moveTo>
                <a:cubicBezTo>
                  <a:pt x="9106" y="0"/>
                  <a:pt x="1" y="9106"/>
                  <a:pt x="1" y="20325"/>
                </a:cubicBezTo>
                <a:cubicBezTo>
                  <a:pt x="1" y="31544"/>
                  <a:pt x="9106" y="40617"/>
                  <a:pt x="20326" y="40617"/>
                </a:cubicBezTo>
                <a:cubicBezTo>
                  <a:pt x="31512" y="40617"/>
                  <a:pt x="40618" y="31544"/>
                  <a:pt x="40618" y="20325"/>
                </a:cubicBezTo>
                <a:cubicBezTo>
                  <a:pt x="40618" y="9106"/>
                  <a:pt x="31512" y="0"/>
                  <a:pt x="20326" y="0"/>
                </a:cubicBezTo>
                <a:close/>
              </a:path>
            </a:pathLst>
          </a:custGeom>
          <a:solidFill>
            <a:srgbClr val="0097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03</a:t>
            </a:r>
            <a:endParaRPr sz="2500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84" name="Google Shape;884;p37"/>
          <p:cNvSpPr/>
          <p:nvPr/>
        </p:nvSpPr>
        <p:spPr>
          <a:xfrm>
            <a:off x="1065317" y="1259847"/>
            <a:ext cx="1090492" cy="1090492"/>
          </a:xfrm>
          <a:custGeom>
            <a:avLst/>
            <a:gdLst/>
            <a:ahLst/>
            <a:cxnLst/>
            <a:rect l="l" t="t" r="r" b="b"/>
            <a:pathLst>
              <a:path w="40618" h="40618" extrusionOk="0">
                <a:moveTo>
                  <a:pt x="20292" y="1"/>
                </a:moveTo>
                <a:cubicBezTo>
                  <a:pt x="9073" y="1"/>
                  <a:pt x="0" y="9106"/>
                  <a:pt x="0" y="20325"/>
                </a:cubicBezTo>
                <a:cubicBezTo>
                  <a:pt x="0" y="31545"/>
                  <a:pt x="9073" y="40618"/>
                  <a:pt x="20292" y="40618"/>
                </a:cubicBezTo>
                <a:cubicBezTo>
                  <a:pt x="31512" y="40618"/>
                  <a:pt x="40617" y="31545"/>
                  <a:pt x="40617" y="20325"/>
                </a:cubicBezTo>
                <a:cubicBezTo>
                  <a:pt x="40617" y="9106"/>
                  <a:pt x="31512" y="1"/>
                  <a:pt x="20292" y="1"/>
                </a:cubicBezTo>
                <a:close/>
              </a:path>
            </a:pathLst>
          </a:custGeom>
          <a:solidFill>
            <a:srgbClr val="7890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01</a:t>
            </a:r>
            <a:endParaRPr sz="2500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85" name="Google Shape;885;p37"/>
          <p:cNvSpPr/>
          <p:nvPr/>
        </p:nvSpPr>
        <p:spPr>
          <a:xfrm>
            <a:off x="4554662" y="1803836"/>
            <a:ext cx="27" cy="1035481"/>
          </a:xfrm>
          <a:custGeom>
            <a:avLst/>
            <a:gdLst/>
            <a:ahLst/>
            <a:cxnLst/>
            <a:rect l="l" t="t" r="r" b="b"/>
            <a:pathLst>
              <a:path w="1" h="38569" fill="none" extrusionOk="0">
                <a:moveTo>
                  <a:pt x="1" y="38569"/>
                </a:moveTo>
                <a:lnTo>
                  <a:pt x="1" y="0"/>
                </a:lnTo>
              </a:path>
            </a:pathLst>
          </a:custGeom>
          <a:noFill/>
          <a:ln w="20325" cap="flat" cmpd="sng">
            <a:solidFill>
              <a:srgbClr val="FFAB40"/>
            </a:solidFill>
            <a:prstDash val="solid"/>
            <a:miter lim="32519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7"/>
          <p:cNvSpPr/>
          <p:nvPr/>
        </p:nvSpPr>
        <p:spPr>
          <a:xfrm>
            <a:off x="4038680" y="2039962"/>
            <a:ext cx="1091351" cy="1091378"/>
          </a:xfrm>
          <a:custGeom>
            <a:avLst/>
            <a:gdLst/>
            <a:ahLst/>
            <a:cxnLst/>
            <a:rect l="l" t="t" r="r" b="b"/>
            <a:pathLst>
              <a:path w="40650" h="40651" extrusionOk="0">
                <a:moveTo>
                  <a:pt x="20325" y="1"/>
                </a:moveTo>
                <a:cubicBezTo>
                  <a:pt x="9106" y="1"/>
                  <a:pt x="0" y="9106"/>
                  <a:pt x="0" y="20325"/>
                </a:cubicBezTo>
                <a:cubicBezTo>
                  <a:pt x="0" y="31545"/>
                  <a:pt x="9106" y="40650"/>
                  <a:pt x="20325" y="40650"/>
                </a:cubicBezTo>
                <a:cubicBezTo>
                  <a:pt x="31544" y="40650"/>
                  <a:pt x="40650" y="31545"/>
                  <a:pt x="40650" y="20325"/>
                </a:cubicBezTo>
                <a:cubicBezTo>
                  <a:pt x="40650" y="9106"/>
                  <a:pt x="31544" y="1"/>
                  <a:pt x="2032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02</a:t>
            </a:r>
            <a:endParaRPr sz="2500" dirty="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87" name="Google Shape;887;p37"/>
          <p:cNvSpPr txBox="1"/>
          <p:nvPr/>
        </p:nvSpPr>
        <p:spPr>
          <a:xfrm>
            <a:off x="694963" y="2392987"/>
            <a:ext cx="1831200" cy="887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 err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On-Policy</a:t>
            </a:r>
            <a:r>
              <a:rPr lang="pt-PT" sz="16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(PPO, A2C, TRPO)</a:t>
            </a:r>
            <a:endParaRPr sz="16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88" name="Google Shape;888;p37"/>
          <p:cNvSpPr txBox="1"/>
          <p:nvPr/>
        </p:nvSpPr>
        <p:spPr>
          <a:xfrm>
            <a:off x="382567" y="3238807"/>
            <a:ext cx="2455992" cy="2449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Estes algoritmos aprendem a partir da política que está a ser executada atualmente. A recolha dos dados e a melhoria da política são feito de forma sincronizada.</a:t>
            </a:r>
            <a:endParaRPr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89" name="Google Shape;889;p37"/>
          <p:cNvCxnSpPr/>
          <p:nvPr/>
        </p:nvCxnSpPr>
        <p:spPr>
          <a:xfrm>
            <a:off x="1430392" y="3243013"/>
            <a:ext cx="2718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90" name="Google Shape;890;p37"/>
          <p:cNvSpPr txBox="1"/>
          <p:nvPr/>
        </p:nvSpPr>
        <p:spPr>
          <a:xfrm>
            <a:off x="6674124" y="2484174"/>
            <a:ext cx="18312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 err="1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Off-Policy</a:t>
            </a:r>
            <a:r>
              <a:rPr lang="pt-PT" sz="16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(SAC, TQC)</a:t>
            </a:r>
            <a:endParaRPr sz="16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91" name="Google Shape;891;p37"/>
          <p:cNvSpPr txBox="1"/>
          <p:nvPr/>
        </p:nvSpPr>
        <p:spPr>
          <a:xfrm>
            <a:off x="6455405" y="3169212"/>
            <a:ext cx="2306028" cy="2912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Estes algoritmos aprendem a partir de dados previamente armazenados num “replay buffer”, podendo usar experiências passadas geradas por políticas antigas ou até diferentes</a:t>
            </a:r>
            <a:endParaRPr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92" name="Google Shape;892;p37"/>
          <p:cNvCxnSpPr/>
          <p:nvPr/>
        </p:nvCxnSpPr>
        <p:spPr>
          <a:xfrm>
            <a:off x="7435050" y="3033685"/>
            <a:ext cx="2718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93" name="Google Shape;893;p37"/>
          <p:cNvSpPr txBox="1"/>
          <p:nvPr/>
        </p:nvSpPr>
        <p:spPr>
          <a:xfrm>
            <a:off x="3544819" y="3189760"/>
            <a:ext cx="2054304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Evolucionários (ARS)</a:t>
            </a:r>
            <a:endParaRPr sz="16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894" name="Google Shape;894;p37"/>
          <p:cNvSpPr txBox="1"/>
          <p:nvPr/>
        </p:nvSpPr>
        <p:spPr>
          <a:xfrm>
            <a:off x="3054216" y="3796580"/>
            <a:ext cx="3035510" cy="1125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Baseiam-se em técnicas de otimização simples inspiradas em evolução, não usando gradientes diretos sobre a política. Em vez disso, perturbam parâmetros da política e selecionam as melhores variantes.</a:t>
            </a:r>
            <a:endParaRPr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95" name="Google Shape;895;p37"/>
          <p:cNvCxnSpPr/>
          <p:nvPr/>
        </p:nvCxnSpPr>
        <p:spPr>
          <a:xfrm>
            <a:off x="4392713" y="3739117"/>
            <a:ext cx="2718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>
          <a:extLst>
            <a:ext uri="{FF2B5EF4-FFF2-40B4-BE49-F238E27FC236}">
              <a16:creationId xmlns:a16="http://schemas.microsoft.com/office/drawing/2014/main" id="{D331E614-3B1C-04B6-7F94-1F2310A5E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1E52BC2D-A50C-D09B-C7E3-139164DCAD8A}"/>
              </a:ext>
            </a:extLst>
          </p:cNvPr>
          <p:cNvSpPr txBox="1"/>
          <p:nvPr/>
        </p:nvSpPr>
        <p:spPr>
          <a:xfrm>
            <a:off x="378070" y="414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Alterações no Ambiente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>
            <a:extLst>
              <a:ext uri="{FF2B5EF4-FFF2-40B4-BE49-F238E27FC236}">
                <a16:creationId xmlns:a16="http://schemas.microsoft.com/office/drawing/2014/main" id="{BE837EC8-4E7D-0EE5-900D-74FC9049DDE8}"/>
              </a:ext>
            </a:extLst>
          </p:cNvPr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6525DD7C-C52B-479E-4BAD-D704053AB95B}"/>
              </a:ext>
            </a:extLst>
          </p:cNvPr>
          <p:cNvSpPr txBox="1"/>
          <p:nvPr/>
        </p:nvSpPr>
        <p:spPr>
          <a:xfrm>
            <a:off x="378070" y="936978"/>
            <a:ext cx="7755466" cy="2720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Recompensas Customizadas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Adicionámos um CustomRewardWrapper para ajustar a função de recompensa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Incluímos penalizações pela inclinação excessiva do torso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Incentivo ao movimento para a frente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Penalização mais acentuada da queda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Penalização por baixo movimento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Parâmetros do ambiente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Usámos o modo hardcore que é uma variante mais desafiadora do ambiente padrão. Enquanto a versão normal apresenta um terreno plano e previsível, o hardcore introduz irregularidades, rampas, escadas, buracos e cubos que tornam a tarefa de caminhar muito mais complexa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modo hardcore gera um terreno totalmente diferente e aleatório em cada episódio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pt-PT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8" name="Picture 4" descr="Controllable Hardcore Bipedal Walker Environments integrated in Watts.... |  Download Scientific Diagram">
            <a:extLst>
              <a:ext uri="{FF2B5EF4-FFF2-40B4-BE49-F238E27FC236}">
                <a16:creationId xmlns:a16="http://schemas.microsoft.com/office/drawing/2014/main" id="{340B7CA5-1D86-CA3B-0DA8-6D2FF8CF2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146" y="3819107"/>
            <a:ext cx="5311314" cy="1199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9980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>
          <a:extLst>
            <a:ext uri="{FF2B5EF4-FFF2-40B4-BE49-F238E27FC236}">
              <a16:creationId xmlns:a16="http://schemas.microsoft.com/office/drawing/2014/main" id="{A1552BB2-A11C-7DA0-6509-C7619DA3B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86774B74-59D2-2452-EF6F-C78B503CF797}"/>
              </a:ext>
            </a:extLst>
          </p:cNvPr>
          <p:cNvSpPr txBox="1"/>
          <p:nvPr/>
        </p:nvSpPr>
        <p:spPr>
          <a:xfrm>
            <a:off x="378070" y="414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Alterações nas Ações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>
            <a:extLst>
              <a:ext uri="{FF2B5EF4-FFF2-40B4-BE49-F238E27FC236}">
                <a16:creationId xmlns:a16="http://schemas.microsoft.com/office/drawing/2014/main" id="{42E86D04-4DB6-DEC9-41E3-55177010FC1E}"/>
              </a:ext>
            </a:extLst>
          </p:cNvPr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9FC34070-2AED-DD56-2238-CAD9AAC3321A}"/>
              </a:ext>
            </a:extLst>
          </p:cNvPr>
          <p:cNvSpPr txBox="1"/>
          <p:nvPr/>
        </p:nvSpPr>
        <p:spPr>
          <a:xfrm>
            <a:off x="158045" y="1267107"/>
            <a:ext cx="7755466" cy="3984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Introduzimos um </a:t>
            </a:r>
            <a:r>
              <a:rPr lang="pt-PT" sz="115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Action</a:t>
            </a: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PT" sz="115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Wrapper</a:t>
            </a:r>
            <a:r>
              <a:rPr lang="pt-PT" sz="115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para pré processar as ações do Agente antes de chegar ao ambiente de forma a garantir conformidade com intervalos esperados, incentivando a exploração e para melhorar o comportamento global do agente.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15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ActionNoiseWrapper</a:t>
            </a:r>
            <a:endParaRPr lang="pt-PT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Durante o treino existe o risco de o agente se tornar muito conservador ou explorar muito pouco o espaço de ações. Isto pode levar a ficar preso em locais ótimos ou não descobrir estratégias mais eficientes. Assim o </a:t>
            </a:r>
            <a:r>
              <a:rPr lang="pt-PT" sz="1200" b="1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ActionNoiseWrappe</a:t>
            </a:r>
            <a:r>
              <a:rPr lang="pt-PT" sz="12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pt-PT" sz="1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adiciona um pequeno ruído estocástico (gaussiano neste caso) às ações produzidas pelo agente antes de serem aplicadas ao ambiente.</a:t>
            </a:r>
            <a:endParaRPr lang="pt-PT" sz="11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ActionSmoothingWrapper</a:t>
            </a:r>
            <a:endParaRPr lang="pt-PT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/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 ambientes contínuos, ações abruptas podem causar comportamentos instáveis, com quedas ou movimentos irregulares. Desta forma decidimos implementar o, </a:t>
            </a:r>
            <a:r>
              <a:rPr lang="pt-PT" sz="1100" b="1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ActionSmoothingWrapper</a:t>
            </a:r>
            <a:r>
              <a:rPr lang="pt-PT" sz="11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que suaviza as ações enviadas ao ambiente através de uma média ponderada exponencial entre a ação atual e a anterior.</a:t>
            </a:r>
          </a:p>
        </p:txBody>
      </p:sp>
    </p:spTree>
    <p:extLst>
      <p:ext uri="{BB962C8B-B14F-4D97-AF65-F5344CB8AC3E}">
        <p14:creationId xmlns:p14="http://schemas.microsoft.com/office/powerpoint/2010/main" val="1391033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>
          <a:extLst>
            <a:ext uri="{FF2B5EF4-FFF2-40B4-BE49-F238E27FC236}">
              <a16:creationId xmlns:a16="http://schemas.microsoft.com/office/drawing/2014/main" id="{BB235377-2B7A-799B-FDDE-6E84B0599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B40D869C-6738-070F-3D88-6895F1960691}"/>
              </a:ext>
            </a:extLst>
          </p:cNvPr>
          <p:cNvSpPr txBox="1"/>
          <p:nvPr/>
        </p:nvSpPr>
        <p:spPr>
          <a:xfrm>
            <a:off x="378070" y="414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Resultados Experimentais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>
            <a:extLst>
              <a:ext uri="{FF2B5EF4-FFF2-40B4-BE49-F238E27FC236}">
                <a16:creationId xmlns:a16="http://schemas.microsoft.com/office/drawing/2014/main" id="{1D5C4CA8-7EB3-455B-51A1-8577A76EFF6E}"/>
              </a:ext>
            </a:extLst>
          </p:cNvPr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49B07AE0-DEDA-0CD2-B236-699011B52F46}"/>
              </a:ext>
            </a:extLst>
          </p:cNvPr>
          <p:cNvSpPr txBox="1"/>
          <p:nvPr/>
        </p:nvSpPr>
        <p:spPr>
          <a:xfrm>
            <a:off x="158045" y="1158522"/>
            <a:ext cx="7755466" cy="3984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b="1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03CC6895-BFDA-12F4-514C-0944780DE9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8325" y="974298"/>
            <a:ext cx="4073703" cy="1646816"/>
          </a:xfrm>
          <a:prstGeom prst="rect">
            <a:avLst/>
          </a:prstGeom>
        </p:spPr>
      </p:pic>
      <p:pic>
        <p:nvPicPr>
          <p:cNvPr id="5" name="Picture 4" descr="A screen shot of a black screen&#10;&#10;Description automatically generated">
            <a:extLst>
              <a:ext uri="{FF2B5EF4-FFF2-40B4-BE49-F238E27FC236}">
                <a16:creationId xmlns:a16="http://schemas.microsoft.com/office/drawing/2014/main" id="{D81AD308-208D-5282-1F89-EEA1BD7C3F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7304" y="2225417"/>
            <a:ext cx="2192413" cy="7526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898B18-C58B-79BD-0751-06C7AFF68D22}"/>
              </a:ext>
            </a:extLst>
          </p:cNvPr>
          <p:cNvSpPr txBox="1"/>
          <p:nvPr/>
        </p:nvSpPr>
        <p:spPr>
          <a:xfrm>
            <a:off x="474025" y="1008987"/>
            <a:ext cx="284480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Começamos por correr todos os algoritmos para 2M de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timesteps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 de forma a escolher os melhores algoritmos e avançar no treino.</a:t>
            </a:r>
          </a:p>
          <a:p>
            <a:endParaRPr lang="pt-PT" sz="1100" dirty="0">
              <a:solidFill>
                <a:schemeClr val="tx1"/>
              </a:solidFill>
              <a:latin typeface="Montserrat" panose="00000500000000000000" pitchFamily="2" charset="0"/>
            </a:endParaRPr>
          </a:p>
          <a:p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Os 3 melhores algoritmos foram o TQC, o ARS e o PPO. Fomos então correr 20M de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timesteps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 para estes algoritmos.</a:t>
            </a:r>
            <a:endParaRPr lang="en-GB" sz="11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469841-5E9B-5357-81DB-ED4D8DE73906}"/>
              </a:ext>
            </a:extLst>
          </p:cNvPr>
          <p:cNvSpPr txBox="1"/>
          <p:nvPr/>
        </p:nvSpPr>
        <p:spPr>
          <a:xfrm>
            <a:off x="6235954" y="3452202"/>
            <a:ext cx="25772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O TQC foi de longe o melhor algoritmo entre os 3. Devido ao facto de este ser computacionalmente bastante pesado, decidimos usar também o PPO de forma a efetuar vários tipos de alterações e ver como os algoritmos reagiam.</a:t>
            </a:r>
            <a:endParaRPr lang="en-GB" sz="11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pic>
        <p:nvPicPr>
          <p:cNvPr id="9" name="Picture 8" descr="A video game with a purple umbrella and a green field&#10;&#10;Description automatically generated">
            <a:extLst>
              <a:ext uri="{FF2B5EF4-FFF2-40B4-BE49-F238E27FC236}">
                <a16:creationId xmlns:a16="http://schemas.microsoft.com/office/drawing/2014/main" id="{074172BF-F0AE-515B-0D12-081CA183B8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6210" y="3337096"/>
            <a:ext cx="2204742" cy="14698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2C035BD-EC2E-E3A0-BBC0-BABC431D9446}"/>
              </a:ext>
            </a:extLst>
          </p:cNvPr>
          <p:cNvSpPr txBox="1"/>
          <p:nvPr/>
        </p:nvSpPr>
        <p:spPr>
          <a:xfrm>
            <a:off x="3957983" y="4847488"/>
            <a:ext cx="1821195" cy="264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TQC Original com 20M</a:t>
            </a:r>
            <a:endParaRPr lang="en-GB" sz="11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pic>
        <p:nvPicPr>
          <p:cNvPr id="12" name="Picture 11" descr="A graph with purple and orange lines&#10;&#10;Description automatically generated">
            <a:extLst>
              <a:ext uri="{FF2B5EF4-FFF2-40B4-BE49-F238E27FC236}">
                <a16:creationId xmlns:a16="http://schemas.microsoft.com/office/drawing/2014/main" id="{44879BBA-7467-0CCF-ADC2-FFDD234CBF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1309" y="2978036"/>
            <a:ext cx="3137516" cy="1469827"/>
          </a:xfrm>
          <a:prstGeom prst="rect">
            <a:avLst/>
          </a:prstGeom>
        </p:spPr>
      </p:pic>
      <p:pic>
        <p:nvPicPr>
          <p:cNvPr id="14" name="Picture 1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FF85BC2D-C6AC-DBC1-5B7C-A8D7381AFE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5583" y="4523129"/>
            <a:ext cx="2488967" cy="478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346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>
          <a:extLst>
            <a:ext uri="{FF2B5EF4-FFF2-40B4-BE49-F238E27FC236}">
              <a16:creationId xmlns:a16="http://schemas.microsoft.com/office/drawing/2014/main" id="{0E716FA8-0B4E-A11B-5B46-249F5A698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0C3EF661-C0C7-0B15-AAEB-0FA35C852588}"/>
              </a:ext>
            </a:extLst>
          </p:cNvPr>
          <p:cNvSpPr txBox="1"/>
          <p:nvPr/>
        </p:nvSpPr>
        <p:spPr>
          <a:xfrm>
            <a:off x="378070" y="414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Resultados Experimentais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>
            <a:extLst>
              <a:ext uri="{FF2B5EF4-FFF2-40B4-BE49-F238E27FC236}">
                <a16:creationId xmlns:a16="http://schemas.microsoft.com/office/drawing/2014/main" id="{9A96B3C2-FEB3-0102-7EB1-00B6ED31A564}"/>
              </a:ext>
            </a:extLst>
          </p:cNvPr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C36C3393-4E2A-783C-27E9-6123EF7F81D8}"/>
              </a:ext>
            </a:extLst>
          </p:cNvPr>
          <p:cNvSpPr txBox="1"/>
          <p:nvPr/>
        </p:nvSpPr>
        <p:spPr>
          <a:xfrm>
            <a:off x="158045" y="1158522"/>
            <a:ext cx="7755466" cy="3984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b="1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 descr="A graph with yellow and pink lines&#10;&#10;Description automatically generated">
            <a:extLst>
              <a:ext uri="{FF2B5EF4-FFF2-40B4-BE49-F238E27FC236}">
                <a16:creationId xmlns:a16="http://schemas.microsoft.com/office/drawing/2014/main" id="{4C03F436-DCD7-7755-0374-6090FEC83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070" y="1047259"/>
            <a:ext cx="2969008" cy="1426816"/>
          </a:xfrm>
          <a:prstGeom prst="rect">
            <a:avLst/>
          </a:prstGeom>
        </p:spPr>
      </p:pic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8C3A196E-EBA0-6E51-DD87-E4D764208F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210" y="2585338"/>
            <a:ext cx="2546558" cy="3546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88D601-2B53-32B6-48E9-B5F7EB9018FF}"/>
              </a:ext>
            </a:extLst>
          </p:cNvPr>
          <p:cNvSpPr txBox="1"/>
          <p:nvPr/>
        </p:nvSpPr>
        <p:spPr>
          <a:xfrm>
            <a:off x="3498933" y="976953"/>
            <a:ext cx="2338261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Depois de escolher o melhor algoritmo, fomos correr 20M, mas agora usando as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recompenas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costumizadas</a:t>
            </a:r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. Como é possível verificar, o modelo que usa o CustomRewardWrapper tem um treino bastante mais estável já que adota estratégias mais orientadas para o contexto do problema.</a:t>
            </a:r>
            <a:endParaRPr lang="en-GB" sz="11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  <p:pic>
        <p:nvPicPr>
          <p:cNvPr id="8" name="Picture 7" descr="A video game screen with a purple umbrella and a green field&#10;&#10;Description automatically generated with medium confidence">
            <a:extLst>
              <a:ext uri="{FF2B5EF4-FFF2-40B4-BE49-F238E27FC236}">
                <a16:creationId xmlns:a16="http://schemas.microsoft.com/office/drawing/2014/main" id="{90F4B299-1F9D-F3E7-05F1-AE284C8755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9049" y="980394"/>
            <a:ext cx="2463540" cy="164236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97981C-1E5D-29B7-A56F-B74B7A5610DE}"/>
              </a:ext>
            </a:extLst>
          </p:cNvPr>
          <p:cNvSpPr txBox="1"/>
          <p:nvPr/>
        </p:nvSpPr>
        <p:spPr>
          <a:xfrm>
            <a:off x="6156824" y="2678385"/>
            <a:ext cx="21279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00" dirty="0">
                <a:solidFill>
                  <a:schemeClr val="tx1"/>
                </a:solidFill>
                <a:latin typeface="Montserrat" panose="00000500000000000000" pitchFamily="2" charset="0"/>
              </a:rPr>
              <a:t>TQC com </a:t>
            </a:r>
            <a:r>
              <a:rPr lang="pt-PT" sz="1100" dirty="0" err="1">
                <a:solidFill>
                  <a:schemeClr val="tx1"/>
                </a:solidFill>
                <a:latin typeface="Montserrat" panose="00000500000000000000" pitchFamily="2" charset="0"/>
              </a:rPr>
              <a:t>CustomRewards</a:t>
            </a:r>
            <a:endParaRPr lang="en-GB" sz="1100" dirty="0">
              <a:solidFill>
                <a:schemeClr val="tx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654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>
          <a:extLst>
            <a:ext uri="{FF2B5EF4-FFF2-40B4-BE49-F238E27FC236}">
              <a16:creationId xmlns:a16="http://schemas.microsoft.com/office/drawing/2014/main" id="{65B0719B-310F-83B6-C338-E778BFFFD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>
            <a:extLst>
              <a:ext uri="{FF2B5EF4-FFF2-40B4-BE49-F238E27FC236}">
                <a16:creationId xmlns:a16="http://schemas.microsoft.com/office/drawing/2014/main" id="{87FEB816-43A0-A4F7-41B6-9E6FD1EF52F7}"/>
              </a:ext>
            </a:extLst>
          </p:cNvPr>
          <p:cNvSpPr txBox="1"/>
          <p:nvPr/>
        </p:nvSpPr>
        <p:spPr>
          <a:xfrm>
            <a:off x="378070" y="414025"/>
            <a:ext cx="60588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 dirty="0">
                <a:solidFill>
                  <a:srgbClr val="FFAB4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Resultados Experimentais</a:t>
            </a:r>
            <a:endParaRPr sz="2400" dirty="0">
              <a:solidFill>
                <a:srgbClr val="FFAB40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62" name="Google Shape;62;p14">
            <a:extLst>
              <a:ext uri="{FF2B5EF4-FFF2-40B4-BE49-F238E27FC236}">
                <a16:creationId xmlns:a16="http://schemas.microsoft.com/office/drawing/2014/main" id="{6D721FE6-BB40-1570-5329-0CDD4FCCCA42}"/>
              </a:ext>
            </a:extLst>
          </p:cNvPr>
          <p:cNvCxnSpPr/>
          <p:nvPr/>
        </p:nvCxnSpPr>
        <p:spPr>
          <a:xfrm>
            <a:off x="474025" y="414025"/>
            <a:ext cx="4450200" cy="0"/>
          </a:xfrm>
          <a:prstGeom prst="straightConnector1">
            <a:avLst/>
          </a:prstGeom>
          <a:noFill/>
          <a:ln w="9525" cap="flat" cmpd="sng">
            <a:solidFill>
              <a:srgbClr val="FFAB4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3" name="Google Shape;63;p14">
            <a:extLst>
              <a:ext uri="{FF2B5EF4-FFF2-40B4-BE49-F238E27FC236}">
                <a16:creationId xmlns:a16="http://schemas.microsoft.com/office/drawing/2014/main" id="{F36CA855-F211-8BE6-D9B0-781FAA88AA57}"/>
              </a:ext>
            </a:extLst>
          </p:cNvPr>
          <p:cNvSpPr txBox="1"/>
          <p:nvPr/>
        </p:nvSpPr>
        <p:spPr>
          <a:xfrm>
            <a:off x="158045" y="1158522"/>
            <a:ext cx="7755466" cy="3984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PT" sz="1000" b="1" dirty="0">
              <a:solidFill>
                <a:schemeClr val="tx1"/>
              </a:solidFill>
              <a:latin typeface="Montserrat" panose="00000500000000000000" pitchFamily="2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303699783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Infographics by Slidesgo">
  <a:themeElements>
    <a:clrScheme name="Simple Light">
      <a:dk1>
        <a:srgbClr val="FFFFFF"/>
      </a:dk1>
      <a:lt1>
        <a:srgbClr val="001633"/>
      </a:lt1>
      <a:dk2>
        <a:srgbClr val="FFFFFF"/>
      </a:dk2>
      <a:lt2>
        <a:srgbClr val="FFAB40"/>
      </a:lt2>
      <a:accent1>
        <a:srgbClr val="85D5E6"/>
      </a:accent1>
      <a:accent2>
        <a:srgbClr val="78909C"/>
      </a:accent2>
      <a:accent3>
        <a:srgbClr val="0097A7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1501</TotalTime>
  <Words>1468</Words>
  <Application>Microsoft Office PowerPoint</Application>
  <PresentationFormat>On-screen Show (16:9)</PresentationFormat>
  <Paragraphs>146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Montserrat</vt:lpstr>
      <vt:lpstr>Montserrat ExtraLight</vt:lpstr>
      <vt:lpstr>Arial</vt:lpstr>
      <vt:lpstr>Montserrat ExtraBold</vt:lpstr>
      <vt:lpstr>Futuristic Background Infographics by Slidesgo</vt:lpstr>
      <vt:lpstr>Bipedal Walker</vt:lpstr>
      <vt:lpstr>PowerPoint Presentation</vt:lpstr>
      <vt:lpstr>PowerPoint Presentation</vt:lpstr>
      <vt:lpstr>Algoritmos considerados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Plano de trabalho</vt:lpstr>
      <vt:lpstr>Algoritmos Considerados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Francisco Brandão Tavares</cp:lastModifiedBy>
  <cp:revision>4</cp:revision>
  <dcterms:modified xsi:type="dcterms:W3CDTF">2024-12-18T05:12:46Z</dcterms:modified>
</cp:coreProperties>
</file>